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719" r:id="rId2"/>
    <p:sldMasterId id="2147489732" r:id="rId3"/>
  </p:sldMasterIdLst>
  <p:notesMasterIdLst>
    <p:notesMasterId r:id="rId24"/>
  </p:notesMasterIdLst>
  <p:handoutMasterIdLst>
    <p:handoutMasterId r:id="rId25"/>
  </p:handoutMasterIdLst>
  <p:sldIdLst>
    <p:sldId id="2402" r:id="rId4"/>
    <p:sldId id="1050" r:id="rId5"/>
    <p:sldId id="1370" r:id="rId6"/>
    <p:sldId id="1411" r:id="rId7"/>
    <p:sldId id="1054" r:id="rId8"/>
    <p:sldId id="1413" r:id="rId9"/>
    <p:sldId id="1565" r:id="rId10"/>
    <p:sldId id="1550" r:id="rId11"/>
    <p:sldId id="1566" r:id="rId12"/>
    <p:sldId id="1567" r:id="rId13"/>
    <p:sldId id="2403" r:id="rId14"/>
    <p:sldId id="1568" r:id="rId15"/>
    <p:sldId id="1552" r:id="rId16"/>
    <p:sldId id="1553" r:id="rId17"/>
    <p:sldId id="1558" r:id="rId18"/>
    <p:sldId id="1559" r:id="rId19"/>
    <p:sldId id="1560" r:id="rId20"/>
    <p:sldId id="1561" r:id="rId21"/>
    <p:sldId id="1555" r:id="rId22"/>
    <p:sldId id="1045" r:id="rId23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00FF00"/>
    <a:srgbClr val="FFCCFF"/>
    <a:srgbClr val="FF99FF"/>
    <a:srgbClr val="99FF99"/>
    <a:srgbClr val="9900CC"/>
    <a:srgbClr val="99CCFF"/>
    <a:srgbClr val="00CC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4561" autoAdjust="0"/>
    <p:restoredTop sz="94677" autoAdjust="0"/>
  </p:normalViewPr>
  <p:slideViewPr>
    <p:cSldViewPr>
      <p:cViewPr>
        <p:scale>
          <a:sx n="60" d="100"/>
          <a:sy n="60" d="100"/>
        </p:scale>
        <p:origin x="1048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64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BA1B9-80A5-47BB-AE94-5886B4D1D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DDF2D-A4D0-4E59-A260-C7CC2C4F6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56D1E-4A62-4589-AE93-3790E8064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E1B0-9EC0-4677-833D-06C393E8CB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137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D06C7-3459-43EE-BDBF-4A89924E2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F6B9E-0B4B-45FB-A864-4197464B7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E811F5-4019-4B4D-B706-8E4410C0B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E81-DFB2-4306-AE9C-4AA3B3243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339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177A2-C34A-44E1-8648-881D74EB1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FB4D50-31FE-48AC-B9FD-C991E35C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A76EF-E0B2-452E-8251-600643A07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D597-6984-4660-AF26-EA33E11F22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045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9B45A-79A7-423D-BABD-E54649D3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119C8-36DF-42FA-B727-5DF24DC69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0C2522-B0B4-4E4B-B3AF-A0D1C692C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1AEA-4D6F-4016-9F83-E47284FC2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52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6C2190-B7D8-47A4-AA3C-03D15275F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175838-B24A-4816-A95E-A1DF8C40B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F39CCB-44A5-42AA-8734-702871C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834D-F101-4939-A509-4E033B6A97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4518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97AAC2-84E6-484B-BBC1-87E116249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DA3B7-334A-4D43-9C72-595E81018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54346-06DF-423C-ADAA-2612E32C8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CC6C-A0CA-4027-990A-46672CBEF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630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C324BE-76BA-486B-980E-81AB4E36E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123F3-9D6B-4447-9C28-A0AAE956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CFF776-9683-47EB-966F-B3733C868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9C79-ACD3-4E88-9933-C98A0DFFF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8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E53CD-C280-4967-84A6-B110BEE9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4CDF21-E72A-45C2-A164-7EAFCF851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16F7A-3189-4CE2-8E7B-C35F4AA91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4B45-79D1-4A7D-BDB6-BF1062B4DA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5346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388CA-0573-45D1-A517-B20DFCB2B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9F143-C875-4288-988B-542E2845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82513-1482-442C-BBD3-5B0B7D817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47DF-BC88-40C0-9353-24BDAEA45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04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ACC6-807A-49E8-9ECF-13CBA1AC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BF968-5610-4FA2-B40B-EB7AB4EC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973E8-C92D-48E3-821D-4C92728F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F-0258-4B1E-AE58-D16AB59FAA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2469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7CE2C-C4D3-4296-86BD-3CEC5381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A1A18-24EE-4687-84FE-BE52AC3A4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EB7C7-8865-4B33-B590-1AD14BA0F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0BC3-87AB-427B-8EB5-B328C34108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724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496E-CFB8-41B2-99FF-209219A0C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F5126-36A8-4015-8F44-4312344D5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36E4B-755D-4F63-AACA-D6D303B1E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6579-D0D8-41F4-9A27-2FEDCB486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96637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0CDCD5-D5E2-4CE3-A3C6-170DE79472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C51A3D-E9ED-4782-AB80-6BD26AE8D8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4DEE6A-62DC-4600-B4DA-68F78EF7E6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B33-66AE-4761-AA9F-3D0EF35FB7A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265244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935400-DEE6-4E73-9D6E-6A352BD7F6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30E48A-0600-4651-822A-0E4D0DF5B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46F01D-6908-4DCB-A59C-B34B94134C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898D9-6D34-427B-A175-3F8F79533FE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5872649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8C40A9-0042-468A-9DE6-03F7A61E34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CDCFD2-752C-4B66-9D4D-B7234703E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4830C6-23FD-4551-B3E4-4DF5337C46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56AE6-53BA-4AD1-96BE-CBD8E317ED0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904195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7CA4D6-D06E-4ABC-8D20-758F5AD204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247F37-2294-4564-A5FA-B766B8A1A7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C5F699-42FA-4199-9AD9-B62E938FA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62906-E67E-42C7-8B51-4369FA01097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621996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9B05F9-768D-4393-9467-5B17D4D79B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1315398-8CF6-4C64-BE9F-A1FE8764FE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CF6EF85-0F1E-494C-80D7-D262F1847E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2F170-E9EA-47C9-8509-C494A7C34CC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71943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3B0323-734E-434D-8F60-96E47466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73FDC4-BF83-412F-B448-EA14B4AD46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AF4A78-349B-4809-AAFD-2A7AA42A1B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68D50-6BC1-4D0C-B3E8-65A44DD2B5F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5804866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ED0D9D-BC01-4C03-B58A-4B0908F26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0BAA7C-8985-4094-9D2E-8BEFA24D98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CBB7E63-4B51-4E52-98B6-7E8B4FA453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5ED24-D404-4716-B68D-8AAFA511561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182572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44E71E-EF4F-4270-B795-D022584BF1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8E5FF2-C928-4B5B-A9CB-687DDF46FF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3CB962-50E8-40B4-83E3-33DE21473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51CC9-E450-40E6-A421-720701B08DD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39332495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B761CC-DB91-45A8-83DC-5DB8A89D5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EEE00F-21D5-41F8-8AB2-81E620C19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2FE92D-4FE3-4280-B8B9-85593F6F59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418ED-E33F-4EB6-8E96-D8D275F85CE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4840666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9BEA5C-ED4E-4088-99AB-E033DEB952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999E05-DD48-4FD9-A9EC-BB64F5EF17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CEF0CB-128E-47FF-B9EA-D364BE676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F7B72-E9B7-4954-B531-0F73789373A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9818907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5E7087-6D1F-4A21-8AC1-4190A94C34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FBD219-5288-49D2-B322-CED1BBE00B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35C8F1-7D60-4B5F-A09A-007D26337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CF33B-62FF-4DD4-9C7D-5AB8784A8D9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106141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BB812B-2E24-41A0-9A27-78890B390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C79FC5-EE04-4592-BB61-B22F2769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7F321D-9606-4D70-9405-0033F23F51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A29E0-4F27-4F67-9CB5-8C3ED457E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8FAB4-BBDB-45FC-B3DF-03850022C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F2185A-AFE7-44E6-A3AC-0E118F024A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2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  <p:sldLayoutId id="2147489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CE0364B-89B6-410A-AF04-D7953F83B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96969A3-708E-4520-AA31-AF76C044B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>
            <a:extLst>
              <a:ext uri="{FF2B5EF4-FFF2-40B4-BE49-F238E27FC236}">
                <a16:creationId xmlns:a16="http://schemas.microsoft.com/office/drawing/2014/main" id="{6106F9B8-6907-49FE-A585-93FD51A72C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1" name="Rectangle 5">
            <a:extLst>
              <a:ext uri="{FF2B5EF4-FFF2-40B4-BE49-F238E27FC236}">
                <a16:creationId xmlns:a16="http://schemas.microsoft.com/office/drawing/2014/main" id="{045953EA-AEED-4732-887C-22740B65D2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2" name="Rectangle 6">
            <a:extLst>
              <a:ext uri="{FF2B5EF4-FFF2-40B4-BE49-F238E27FC236}">
                <a16:creationId xmlns:a16="http://schemas.microsoft.com/office/drawing/2014/main" id="{9A583CFA-8946-4F77-8525-73A7DEF2EF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E9803CD0-5415-4484-B4EB-F9FFE8CF1DC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722403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33" r:id="rId1"/>
    <p:sldLayoutId id="2147489734" r:id="rId2"/>
    <p:sldLayoutId id="2147489735" r:id="rId3"/>
    <p:sldLayoutId id="2147489736" r:id="rId4"/>
    <p:sldLayoutId id="2147489737" r:id="rId5"/>
    <p:sldLayoutId id="2147489738" r:id="rId6"/>
    <p:sldLayoutId id="2147489739" r:id="rId7"/>
    <p:sldLayoutId id="2147489740" r:id="rId8"/>
    <p:sldLayoutId id="2147489741" r:id="rId9"/>
    <p:sldLayoutId id="2147489742" r:id="rId10"/>
    <p:sldLayoutId id="2147489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6687"/>
            <a:ext cx="9144000" cy="6524625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基督聖體聖血節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6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22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2800" dirty="0">
              <a:solidFill>
                <a:schemeClr val="bg1"/>
              </a:solidFill>
              <a:ea typeface="華康儷中黑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ts val="1800"/>
              </a:spcBef>
              <a:spcAft>
                <a:spcPts val="600"/>
              </a:spcAft>
              <a:buFontTx/>
              <a:buNone/>
            </a:pPr>
            <a:r>
              <a:rPr lang="zh-TW" altLang="en-US" sz="8000" dirty="0">
                <a:solidFill>
                  <a:srgbClr val="FFFF00"/>
                </a:solidFill>
                <a:ea typeface="華康儷中黑" panose="020B0509000000000000" pitchFamily="49" charset="-120"/>
              </a:rPr>
              <a:t>聖體</a:t>
            </a:r>
            <a:r>
              <a:rPr lang="zh-TW" altLang="en-US" dirty="0">
                <a:solidFill>
                  <a:srgbClr val="FFFF00"/>
                </a:solidFill>
                <a:ea typeface="華康儷中黑" panose="020B0509000000000000" pitchFamily="49" charset="-120"/>
              </a:rPr>
              <a:t> </a:t>
            </a:r>
            <a:r>
              <a:rPr lang="en-US" altLang="zh-TW" sz="8000" dirty="0">
                <a:solidFill>
                  <a:srgbClr val="FFFF00"/>
                </a:solidFill>
                <a:ea typeface="華康儷中黑" panose="020B0509000000000000" pitchFamily="49" charset="-120"/>
              </a:rPr>
              <a:t>:</a:t>
            </a:r>
            <a:r>
              <a:rPr lang="en-US" altLang="zh-TW" dirty="0">
                <a:solidFill>
                  <a:srgbClr val="FFFF00"/>
                </a:solidFill>
                <a:ea typeface="華康儷中黑" panose="020B0509000000000000" pitchFamily="49" charset="-120"/>
              </a:rPr>
              <a:t> </a:t>
            </a:r>
            <a:r>
              <a:rPr lang="zh-TW" altLang="en-US" sz="8000" dirty="0">
                <a:solidFill>
                  <a:srgbClr val="FFFF00"/>
                </a:solidFill>
                <a:ea typeface="華康儷中黑" panose="020B0509000000000000" pitchFamily="49" charset="-120"/>
              </a:rPr>
              <a:t>絕對共融</a:t>
            </a:r>
            <a:endParaRPr lang="en-US" altLang="zh-TW" sz="80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800"/>
              </a:spcBef>
              <a:spcAft>
                <a:spcPts val="600"/>
              </a:spcAft>
              <a:buFontTx/>
              <a:buNone/>
            </a:pPr>
            <a:r>
              <a:rPr kumimoji="1" lang="zh-TW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華康儷粗宋(P)" panose="02020700000000000000" pitchFamily="18" charset="-120"/>
                <a:cs typeface="華康中黑體" panose="020B0509000000000000" pitchFamily="49" charset="-120"/>
              </a:rPr>
              <a:t>犧牲自己</a:t>
            </a:r>
            <a:r>
              <a:rPr kumimoji="1" lang="en-US" altLang="zh-TW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華康儷粗宋(P)" panose="02020700000000000000" pitchFamily="18" charset="-120"/>
                <a:cs typeface="華康中黑體" panose="020B0509000000000000" pitchFamily="49" charset="-120"/>
              </a:rPr>
              <a:t>,</a:t>
            </a:r>
            <a:r>
              <a:rPr kumimoji="1" lang="zh-TW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華康儷粗宋(P)" panose="02020700000000000000" pitchFamily="18" charset="-120"/>
                <a:cs typeface="華康中黑體" panose="020B0509000000000000" pitchFamily="49" charset="-120"/>
              </a:rPr>
              <a:t>成就別人</a:t>
            </a:r>
            <a:r>
              <a:rPr kumimoji="1" lang="en-US" altLang="zh-TW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華康儷粗宋(P)" panose="02020700000000000000" pitchFamily="18" charset="-120"/>
                <a:cs typeface="華康中黑體" panose="020B0509000000000000" pitchFamily="49" charset="-120"/>
              </a:rPr>
              <a:t>; </a:t>
            </a:r>
            <a:r>
              <a:rPr kumimoji="1" lang="zh-TW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華康儷粗宋(P)" panose="02020700000000000000" pitchFamily="18" charset="-120"/>
                <a:cs typeface="華康中黑體" panose="020B0509000000000000" pitchFamily="49" charset="-120"/>
              </a:rPr>
              <a:t>成就別人</a:t>
            </a:r>
            <a:r>
              <a:rPr kumimoji="1" lang="en-US" altLang="zh-TW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華康儷粗宋(P)" panose="02020700000000000000" pitchFamily="18" charset="-120"/>
                <a:cs typeface="華康中黑體" panose="020B0509000000000000" pitchFamily="49" charset="-120"/>
              </a:rPr>
              <a:t>,</a:t>
            </a:r>
            <a:r>
              <a:rPr kumimoji="1" lang="zh-TW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華康儷粗宋(P)" panose="02020700000000000000" pitchFamily="18" charset="-120"/>
                <a:cs typeface="華康中黑體" panose="020B0509000000000000" pitchFamily="49" charset="-120"/>
              </a:rPr>
              <a:t>豐富自己</a:t>
            </a:r>
            <a:endParaRPr lang="en-US" altLang="zh-TW" sz="4000" dirty="0">
              <a:solidFill>
                <a:srgbClr val="00FF00"/>
              </a:solidFill>
              <a:ea typeface="華康儷粗宋(P)" panose="020207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28684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392166C3-0510-48BC-BAA2-BF44DCAEA1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 marL="3600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直到主再來</a:t>
            </a:r>
            <a:r>
              <a:rPr lang="en-US" altLang="zh-TW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你們每次吃這餅</a:t>
            </a:r>
            <a:r>
              <a:rPr lang="en-US" altLang="zh-TW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喝這杯</a:t>
            </a:r>
            <a:r>
              <a:rPr lang="en-US" altLang="zh-TW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你們就是</a:t>
            </a:r>
            <a:r>
              <a:rPr lang="zh-TW" altLang="en-US" sz="4000" dirty="0">
                <a:solidFill>
                  <a:srgbClr val="FFFF00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宣告主的死亡</a:t>
            </a:r>
            <a:r>
              <a:rPr lang="en-US" altLang="zh-TW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有些死亡是消失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俱往矣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無論你是秦皇漢武唐宗宋祖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是英雄豪傑或絕代佳人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佛教有稱生老病死皆苦的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即所謂四苦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),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視</a:t>
            </a:r>
            <a:r>
              <a:rPr lang="zh-TW" altLang="en-US" sz="39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一切如夢如幻如泡如影虛而又虛萬事皆虛</a:t>
            </a:r>
            <a:endParaRPr lang="en-US" altLang="zh-TW" sz="39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有些死亡帶來生命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如母親生孩子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母難日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);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或如像徵耶穌的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柏尼加鳥</a:t>
            </a:r>
            <a:r>
              <a:rPr lang="en-US" altLang="zh-TW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(</a:t>
            </a:r>
            <a:r>
              <a:rPr lang="zh-TW" altLang="en-US" b="0" i="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</a:rPr>
              <a:t>鵜鶘</a:t>
            </a:r>
            <a:r>
              <a:rPr lang="en-US" altLang="zh-TW" b="0" i="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</a:rPr>
              <a:t>)</a:t>
            </a:r>
          </a:p>
          <a:p>
            <a:pPr marL="360000" indent="-457200" algn="l">
              <a:lnSpc>
                <a:spcPts val="34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zh-TW" sz="3600" dirty="0">
                <a:solidFill>
                  <a:schemeClr val="bg1"/>
                </a:solidFill>
                <a:latin typeface="ui-sans-serif"/>
              </a:rPr>
              <a:t>   </a:t>
            </a:r>
            <a:r>
              <a:rPr lang="it-IT" altLang="zh-TW" sz="4000" b="0" dirty="0">
                <a:solidFill>
                  <a:srgbClr val="00FF00"/>
                </a:solidFill>
                <a:effectLst/>
                <a:latin typeface="ui-sans-serif"/>
              </a:rPr>
              <a:t>Pie pellicane</a:t>
            </a:r>
            <a:r>
              <a:rPr lang="it-IT" altLang="zh-TW" sz="4000" b="0" dirty="0">
                <a:solidFill>
                  <a:schemeClr val="bg1"/>
                </a:solidFill>
                <a:effectLst/>
                <a:latin typeface="ui-sans-serif"/>
              </a:rPr>
              <a:t>, Jesu Domine, </a:t>
            </a:r>
            <a:br>
              <a:rPr lang="it-IT" altLang="zh-TW" sz="4000" b="0" dirty="0">
                <a:solidFill>
                  <a:schemeClr val="bg1"/>
                </a:solidFill>
                <a:effectLst/>
                <a:latin typeface="ui-sans-serif"/>
              </a:rPr>
            </a:br>
            <a:r>
              <a:rPr lang="it-IT" altLang="zh-TW" sz="4000" b="0" dirty="0">
                <a:solidFill>
                  <a:schemeClr val="bg1"/>
                </a:solidFill>
                <a:effectLst/>
                <a:latin typeface="ui-sans-serif"/>
              </a:rPr>
              <a:t>me immundum munda tuo </a:t>
            </a:r>
            <a:r>
              <a:rPr lang="it-IT" altLang="zh-TW" sz="4000" b="0" dirty="0">
                <a:solidFill>
                  <a:srgbClr val="00FF00"/>
                </a:solidFill>
                <a:effectLst/>
                <a:latin typeface="ui-sans-serif"/>
              </a:rPr>
              <a:t>sanguine.</a:t>
            </a:r>
            <a:r>
              <a:rPr lang="it-IT" altLang="zh-TW" sz="2400" b="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</a:rPr>
              <a:t>(</a:t>
            </a:r>
            <a:r>
              <a:rPr lang="zh-TW" altLang="en-US" sz="2400" b="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血</a:t>
            </a:r>
            <a:r>
              <a:rPr lang="en-US" altLang="zh-TW" sz="2400" b="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</a:rPr>
              <a:t>)</a:t>
            </a:r>
            <a:endParaRPr lang="en-US" altLang="zh-TW" sz="2400" dirty="0">
              <a:solidFill>
                <a:schemeClr val="bg1"/>
              </a:solidFill>
              <a:latin typeface="華康儷中黑(P)" panose="020B0500000000000000" pitchFamily="34" charset="-120"/>
              <a:ea typeface="華康儷中黑(P)" panose="020B0500000000000000" pitchFamily="34" charset="-120"/>
              <a:cs typeface="華康中黑體" panose="020B0509000000000000" pitchFamily="49" charset="-120"/>
            </a:endParaRPr>
          </a:p>
          <a:p>
            <a:pPr marL="360000" indent="-457200" algn="l">
              <a:spcBef>
                <a:spcPts val="1200"/>
              </a:spcBef>
              <a:spcAft>
                <a:spcPts val="1200"/>
              </a:spcAft>
            </a:pPr>
            <a:endParaRPr lang="en-US" altLang="zh-TW" sz="36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35401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392166C3-0510-48BC-BAA2-BF44DCAEA1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 marL="3600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直到主再來</a:t>
            </a:r>
            <a:r>
              <a:rPr lang="en-US" altLang="zh-TW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你們每次吃這餅</a:t>
            </a:r>
            <a:r>
              <a:rPr lang="en-US" altLang="zh-TW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喝這杯</a:t>
            </a:r>
            <a:r>
              <a:rPr lang="en-US" altLang="zh-TW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你們就是</a:t>
            </a:r>
            <a:r>
              <a:rPr lang="zh-TW" altLang="en-US" sz="4000" dirty="0">
                <a:solidFill>
                  <a:srgbClr val="FFFF00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宣告主的死亡</a:t>
            </a:r>
            <a:r>
              <a:rPr lang="en-US" altLang="zh-TW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有些死亡是消失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俱往矣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無論你是秦皇漢武唐宗宋祖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是英雄豪傑或絕代佳人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佛教有稱生老病死皆苦的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即所謂四苦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),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視</a:t>
            </a:r>
            <a:r>
              <a:rPr lang="zh-TW" altLang="en-US" sz="39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一切如夢如幻如泡如影虛而又虛萬事皆虛</a:t>
            </a:r>
            <a:endParaRPr lang="en-US" altLang="zh-TW" sz="39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有些死亡帶來生命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如母親生孩子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母難日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);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或如像徵耶穌的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柏尼加鳥</a:t>
            </a:r>
            <a:r>
              <a:rPr lang="en-US" altLang="zh-TW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(</a:t>
            </a:r>
            <a:r>
              <a:rPr lang="zh-TW" altLang="en-US" b="0" i="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</a:rPr>
              <a:t>鵜鶘</a:t>
            </a:r>
            <a:r>
              <a:rPr lang="en-US" altLang="zh-TW" b="0" i="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</a:rPr>
              <a:t>)</a:t>
            </a:r>
          </a:p>
          <a:p>
            <a:pPr marL="360000" indent="-457200" algn="l">
              <a:lnSpc>
                <a:spcPts val="34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zh-TW" sz="3600" dirty="0">
                <a:solidFill>
                  <a:schemeClr val="bg1"/>
                </a:solidFill>
                <a:latin typeface="ui-sans-serif"/>
              </a:rPr>
              <a:t>   </a:t>
            </a:r>
            <a:r>
              <a:rPr lang="it-IT" altLang="zh-TW" sz="4000" b="0" dirty="0">
                <a:solidFill>
                  <a:srgbClr val="00FF00"/>
                </a:solidFill>
                <a:effectLst/>
                <a:latin typeface="ui-sans-serif"/>
              </a:rPr>
              <a:t>Pie pellicane</a:t>
            </a:r>
            <a:r>
              <a:rPr lang="it-IT" altLang="zh-TW" sz="4000" b="0" dirty="0">
                <a:solidFill>
                  <a:schemeClr val="bg1"/>
                </a:solidFill>
                <a:effectLst/>
                <a:latin typeface="ui-sans-serif"/>
              </a:rPr>
              <a:t>, Jesu Domine, </a:t>
            </a:r>
            <a:br>
              <a:rPr lang="it-IT" altLang="zh-TW" sz="4000" b="0" dirty="0">
                <a:solidFill>
                  <a:schemeClr val="bg1"/>
                </a:solidFill>
                <a:effectLst/>
                <a:latin typeface="ui-sans-serif"/>
              </a:rPr>
            </a:br>
            <a:r>
              <a:rPr lang="it-IT" altLang="zh-TW" sz="4000" b="0" dirty="0">
                <a:solidFill>
                  <a:schemeClr val="bg1"/>
                </a:solidFill>
                <a:effectLst/>
                <a:latin typeface="ui-sans-serif"/>
              </a:rPr>
              <a:t>me immundum munda tuo </a:t>
            </a:r>
            <a:r>
              <a:rPr lang="it-IT" altLang="zh-TW" sz="4000" b="0" dirty="0">
                <a:solidFill>
                  <a:srgbClr val="00FF00"/>
                </a:solidFill>
                <a:effectLst/>
                <a:latin typeface="ui-sans-serif"/>
              </a:rPr>
              <a:t>sanguine.</a:t>
            </a:r>
            <a:r>
              <a:rPr lang="it-IT" altLang="zh-TW" sz="2400" b="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</a:rPr>
              <a:t>(</a:t>
            </a:r>
            <a:r>
              <a:rPr lang="zh-TW" altLang="en-US" sz="2400" b="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血</a:t>
            </a:r>
            <a:r>
              <a:rPr lang="en-US" altLang="zh-TW" sz="2400" b="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</a:rPr>
              <a:t>)</a:t>
            </a:r>
            <a:endParaRPr lang="en-US" altLang="zh-TW" sz="2400" dirty="0">
              <a:solidFill>
                <a:schemeClr val="bg1"/>
              </a:solidFill>
              <a:latin typeface="華康儷中黑(P)" panose="020B0500000000000000" pitchFamily="34" charset="-120"/>
              <a:ea typeface="華康儷中黑(P)" panose="020B0500000000000000" pitchFamily="34" charset="-120"/>
              <a:cs typeface="華康中黑體" panose="020B0509000000000000" pitchFamily="49" charset="-120"/>
            </a:endParaRPr>
          </a:p>
          <a:p>
            <a:pPr marL="360000" indent="-457200" algn="l">
              <a:spcBef>
                <a:spcPts val="1200"/>
              </a:spcBef>
              <a:spcAft>
                <a:spcPts val="1200"/>
              </a:spcAft>
            </a:pPr>
            <a:endParaRPr lang="en-US" altLang="zh-TW" sz="36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C383F982-90AF-40B7-8457-5FB0F1F88714}"/>
              </a:ext>
            </a:extLst>
          </p:cNvPr>
          <p:cNvSpPr txBox="1"/>
          <p:nvPr/>
        </p:nvSpPr>
        <p:spPr>
          <a:xfrm rot="21431726">
            <a:off x="1459880" y="1415770"/>
            <a:ext cx="6074585" cy="267765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>
                <a:solidFill>
                  <a:srgbClr val="FF0000"/>
                </a:solidFill>
                <a:highlight>
                  <a:srgbClr val="FFFF00"/>
                </a:highlight>
                <a:latin typeface="華康儷粗宋(P)" panose="02020700000000000000" pitchFamily="18" charset="-120"/>
                <a:ea typeface="華康儷粗宋(P)" panose="02020700000000000000" pitchFamily="18" charset="-120"/>
              </a:rPr>
              <a:t>這就是</a:t>
            </a:r>
            <a:endParaRPr lang="en-US" altLang="zh-TW" dirty="0">
              <a:solidFill>
                <a:srgbClr val="FF0000"/>
              </a:solidFill>
              <a:highlight>
                <a:srgbClr val="FFFF00"/>
              </a:highlight>
              <a:latin typeface="華康儷粗宋(P)" panose="02020700000000000000" pitchFamily="18" charset="-120"/>
              <a:ea typeface="華康儷粗宋(P)" panose="02020700000000000000" pitchFamily="18" charset="-120"/>
            </a:endParaRPr>
          </a:p>
          <a:p>
            <a:pPr algn="ctr"/>
            <a:r>
              <a:rPr kumimoji="1" lang="zh-TW" alt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ea typeface="華康儷粗宋(P)" panose="02020700000000000000" pitchFamily="18" charset="-120"/>
                <a:cs typeface="華康中黑體" panose="020B0509000000000000" pitchFamily="49" charset="-120"/>
              </a:rPr>
              <a:t>犧牲自己</a:t>
            </a:r>
            <a:r>
              <a:rPr kumimoji="1" lang="en-US" altLang="zh-TW" sz="4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ea typeface="華康儷粗宋(P)" panose="02020700000000000000" pitchFamily="18" charset="-120"/>
                <a:cs typeface="華康中黑體" panose="020B0509000000000000" pitchFamily="49" charset="-120"/>
              </a:rPr>
              <a:t>,</a:t>
            </a:r>
            <a:r>
              <a:rPr kumimoji="1" lang="zh-TW" alt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ea typeface="華康儷粗宋(P)" panose="02020700000000000000" pitchFamily="18" charset="-120"/>
                <a:cs typeface="華康中黑體" panose="020B0509000000000000" pitchFamily="49" charset="-120"/>
              </a:rPr>
              <a:t>成就別人</a:t>
            </a:r>
            <a:r>
              <a:rPr kumimoji="1" lang="en-US" altLang="zh-TW" sz="4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ea typeface="華康儷粗宋(P)" panose="02020700000000000000" pitchFamily="18" charset="-120"/>
                <a:cs typeface="華康中黑體" panose="020B0509000000000000" pitchFamily="49" charset="-120"/>
              </a:rPr>
              <a:t> </a:t>
            </a:r>
          </a:p>
          <a:p>
            <a:pPr algn="ctr"/>
            <a:r>
              <a:rPr kumimoji="1" lang="zh-TW" alt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ea typeface="華康儷粗宋(P)" panose="02020700000000000000" pitchFamily="18" charset="-120"/>
                <a:cs typeface="華康中黑體" panose="020B0509000000000000" pitchFamily="49" charset="-120"/>
              </a:rPr>
              <a:t>成就別人</a:t>
            </a:r>
            <a:r>
              <a:rPr kumimoji="1" lang="en-US" altLang="zh-TW" sz="4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ea typeface="華康儷粗宋(P)" panose="02020700000000000000" pitchFamily="18" charset="-120"/>
                <a:cs typeface="華康中黑體" panose="020B0509000000000000" pitchFamily="49" charset="-120"/>
              </a:rPr>
              <a:t>,</a:t>
            </a:r>
            <a:r>
              <a:rPr kumimoji="1" lang="zh-TW" alt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ea typeface="華康儷粗宋(P)" panose="02020700000000000000" pitchFamily="18" charset="-120"/>
                <a:cs typeface="華康中黑體" panose="020B0509000000000000" pitchFamily="49" charset="-120"/>
              </a:rPr>
              <a:t>豐富自己</a:t>
            </a:r>
            <a:endParaRPr kumimoji="1" lang="en-US" altLang="zh-TW" sz="4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highlight>
                <a:srgbClr val="FFFF00"/>
              </a:highlight>
              <a:uLnTx/>
              <a:uFillTx/>
              <a:ea typeface="華康儷粗宋(P)" panose="02020700000000000000" pitchFamily="18" charset="-120"/>
              <a:cs typeface="華康中黑體" panose="020B0509000000000000" pitchFamily="49" charset="-120"/>
            </a:endParaRPr>
          </a:p>
          <a:p>
            <a:pPr algn="ctr"/>
            <a:r>
              <a:rPr lang="en-US" altLang="zh-TW" sz="3600" kern="0" dirty="0">
                <a:solidFill>
                  <a:srgbClr val="0000FF"/>
                </a:solidFill>
                <a:highlight>
                  <a:srgbClr val="FFFF00"/>
                </a:highlight>
                <a:ea typeface="華康儷粗宋(P)" panose="02020700000000000000" pitchFamily="18" charset="-120"/>
                <a:cs typeface="華康中黑體" panose="020B0509000000000000" pitchFamily="49" charset="-120"/>
              </a:rPr>
              <a:t>—— </a:t>
            </a:r>
            <a:r>
              <a:rPr lang="zh-TW" altLang="en-US" sz="3600" kern="0" dirty="0">
                <a:solidFill>
                  <a:srgbClr val="0000FF"/>
                </a:solidFill>
                <a:highlight>
                  <a:srgbClr val="FFFF00"/>
                </a:highlight>
                <a:ea typeface="華康儷粗宋(P)" panose="02020700000000000000" pitchFamily="18" charset="-120"/>
                <a:cs typeface="華康中黑體" panose="020B0509000000000000" pitchFamily="49" charset="-120"/>
              </a:rPr>
              <a:t>成  為  自  己 </a:t>
            </a:r>
            <a:r>
              <a:rPr lang="en-US" altLang="zh-TW" sz="3600" kern="0" dirty="0">
                <a:solidFill>
                  <a:srgbClr val="0000FF"/>
                </a:solidFill>
                <a:highlight>
                  <a:srgbClr val="FFFF00"/>
                </a:highlight>
                <a:ea typeface="華康儷粗宋(P)" panose="02020700000000000000" pitchFamily="18" charset="-120"/>
                <a:cs typeface="華康中黑體" panose="020B0509000000000000" pitchFamily="49" charset="-120"/>
              </a:rPr>
              <a:t>——</a:t>
            </a:r>
            <a:endParaRPr lang="zh-TW" altLang="en-US" sz="3600" dirty="0">
              <a:solidFill>
                <a:srgbClr val="0000FF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835342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392166C3-0510-48BC-BAA2-BF44DCAEA1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 marL="360000" indent="-457200" algn="l">
              <a:lnSpc>
                <a:spcPts val="40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spc="-15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眾人吃了</a:t>
            </a:r>
            <a:r>
              <a:rPr lang="en-US" altLang="zh-TW" sz="4000" spc="-15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-15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也都飽了</a:t>
            </a:r>
            <a:r>
              <a:rPr lang="en-US" altLang="zh-TW" sz="4000" spc="-15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;</a:t>
            </a:r>
            <a:r>
              <a:rPr lang="zh-TW" altLang="en-US" sz="4000" spc="-15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他們把所剩下的碎塊</a:t>
            </a:r>
            <a:r>
              <a:rPr lang="en-US" altLang="zh-TW" sz="4000" spc="-15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-150" dirty="0">
                <a:solidFill>
                  <a:srgbClr val="FFFF00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收集了十二筐</a:t>
            </a:r>
            <a:r>
              <a:rPr lang="en-US" altLang="zh-TW" sz="400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3600" dirty="0">
                <a:solidFill>
                  <a:srgbClr val="FFFF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分享帶來更豐盛</a:t>
            </a:r>
            <a:r>
              <a:rPr lang="en-US" altLang="zh-TW" sz="3600" dirty="0">
                <a:solidFill>
                  <a:srgbClr val="FFFF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霸佔帶來貧富懸殊</a:t>
            </a:r>
            <a:r>
              <a:rPr lang="en-US" altLang="zh-TW" sz="36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:</a:t>
            </a:r>
            <a:r>
              <a:rPr lang="zh-TW" altLang="en-US" sz="36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新加坡</a:t>
            </a:r>
            <a:r>
              <a:rPr lang="zh-TW" altLang="en-US" sz="3600" b="0" i="0" dirty="0">
                <a:solidFill>
                  <a:schemeClr val="bg1"/>
                </a:solidFill>
                <a:effectLst/>
                <a:latin typeface="華康儷中黑(P)" panose="020B0500000000000000" pitchFamily="34" charset="-120"/>
                <a:ea typeface="華康儷中黑(P)" panose="020B0500000000000000" pitchFamily="34" charset="-120"/>
              </a:rPr>
              <a:t>馬凱碩</a:t>
            </a:r>
            <a:r>
              <a:rPr lang="zh-TW" altLang="en-US" sz="36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認為今天的</a:t>
            </a:r>
            <a:r>
              <a:rPr lang="en-US" altLang="zh-TW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Democracy</a:t>
            </a:r>
            <a:r>
              <a:rPr lang="en-US" altLang="zh-TW" sz="28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(</a:t>
            </a:r>
            <a:r>
              <a:rPr lang="zh-TW" altLang="en-US" sz="28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民主</a:t>
            </a:r>
            <a:r>
              <a:rPr lang="en-US" altLang="zh-TW" sz="28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),</a:t>
            </a:r>
            <a:r>
              <a:rPr lang="zh-TW" altLang="en-US" sz="36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有些已變質為</a:t>
            </a:r>
            <a:r>
              <a:rPr lang="en-US" altLang="zh-TW" dirty="0" err="1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Plutocrcay</a:t>
            </a:r>
            <a:r>
              <a:rPr lang="en-US" altLang="zh-TW" sz="28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(</a:t>
            </a:r>
            <a:r>
              <a:rPr lang="zh-TW" altLang="en-US" sz="28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財閥主</a:t>
            </a:r>
            <a:r>
              <a:rPr lang="en-US" altLang="zh-TW" sz="28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,</a:t>
            </a:r>
            <a:r>
              <a:rPr lang="zh-TW" altLang="en-US" sz="28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軍閥主</a:t>
            </a:r>
            <a:r>
              <a:rPr lang="en-US" altLang="zh-TW" sz="28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) </a:t>
            </a:r>
            <a:r>
              <a:rPr lang="zh-TW" altLang="en-US" sz="36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政權可以為</a:t>
            </a:r>
            <a:r>
              <a:rPr lang="en-US" altLang="zh-TW" sz="36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1%</a:t>
            </a:r>
            <a:r>
              <a:rPr lang="zh-TW" altLang="en-US" sz="36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的人而犧牲</a:t>
            </a:r>
            <a:r>
              <a:rPr lang="en-US" altLang="zh-TW" sz="36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99%</a:t>
            </a:r>
            <a:r>
              <a:rPr lang="zh-TW" altLang="en-US" sz="36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的人</a:t>
            </a:r>
            <a:r>
              <a:rPr lang="en-US" altLang="zh-TW" sz="36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>
              <a:spcBef>
                <a:spcPts val="0"/>
              </a:spcBef>
              <a:spcAft>
                <a:spcPts val="0"/>
              </a:spcAft>
            </a:pPr>
            <a:r>
              <a:rPr lang="zh-TW" altLang="en-US" sz="3600" dirty="0">
                <a:solidFill>
                  <a:srgbClr val="FFFF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聖體聖事</a:t>
            </a:r>
            <a:r>
              <a:rPr lang="en-US" altLang="zh-TW" sz="3600" dirty="0">
                <a:solidFill>
                  <a:srgbClr val="FFFF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=</a:t>
            </a:r>
            <a:r>
              <a:rPr lang="zh-TW" altLang="en-US" sz="3600" dirty="0">
                <a:solidFill>
                  <a:srgbClr val="FFFF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分享</a:t>
            </a:r>
            <a:r>
              <a:rPr lang="en-US" altLang="zh-TW" sz="36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;</a:t>
            </a:r>
            <a:r>
              <a:rPr lang="zh-TW" altLang="en-US" sz="36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絕對的共融</a:t>
            </a:r>
            <a:r>
              <a:rPr lang="en-US" altLang="zh-TW" sz="36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  <a:sym typeface="Wingdings" panose="05000000000000000000" pitchFamily="2" charset="2"/>
              </a:rPr>
              <a:t>帶來</a:t>
            </a:r>
            <a:r>
              <a:rPr lang="zh-TW" altLang="en-US" sz="3600" dirty="0">
                <a:solidFill>
                  <a:srgbClr val="00FF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  <a:sym typeface="Wingdings" panose="05000000000000000000" pitchFamily="2" charset="2"/>
              </a:rPr>
              <a:t>開心的分享</a:t>
            </a:r>
            <a:r>
              <a:rPr lang="en-US" altLang="zh-TW" sz="36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  <a:sym typeface="Wingdings" panose="05000000000000000000" pitchFamily="2" charset="2"/>
              </a:rPr>
              <a:t>:</a:t>
            </a:r>
            <a:r>
              <a:rPr lang="zh-TW" altLang="en-US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  <a:sym typeface="Wingdings" panose="05000000000000000000" pitchFamily="2" charset="2"/>
              </a:rPr>
              <a:t>天非私富一人</a:t>
            </a:r>
            <a:r>
              <a:rPr lang="en-US" altLang="zh-TW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dirty="0">
                <a:solidFill>
                  <a:srgbClr val="00FF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  <a:sym typeface="Wingdings" panose="05000000000000000000" pitchFamily="2" charset="2"/>
              </a:rPr>
              <a:t>託以</a:t>
            </a:r>
            <a:r>
              <a:rPr lang="zh-TW" altLang="en-US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  <a:sym typeface="Wingdings" panose="05000000000000000000" pitchFamily="2" charset="2"/>
              </a:rPr>
              <a:t>眾貧者之命</a:t>
            </a:r>
            <a:endParaRPr lang="en-US" altLang="zh-TW" dirty="0">
              <a:solidFill>
                <a:schemeClr val="bg1"/>
              </a:solidFill>
              <a:latin typeface="華康儷中黑(P)" panose="020B0500000000000000" pitchFamily="34" charset="-120"/>
              <a:ea typeface="華康儷中黑(P)" panose="020B0500000000000000" pitchFamily="34" charset="-120"/>
              <a:cs typeface="華康中黑體" panose="020B0509000000000000" pitchFamily="49" charset="-120"/>
              <a:sym typeface="Wingdings" panose="05000000000000000000" pitchFamily="2" charset="2"/>
            </a:endParaRPr>
          </a:p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en-US" altLang="zh-TW" sz="36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  <a:sym typeface="Wingdings" panose="05000000000000000000" pitchFamily="2" charset="2"/>
              </a:rPr>
              <a:t>   </a:t>
            </a:r>
            <a:r>
              <a:rPr lang="zh-TW" altLang="en-US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  <a:sym typeface="Wingdings" panose="05000000000000000000" pitchFamily="2" charset="2"/>
              </a:rPr>
              <a:t>天非私貴一人</a:t>
            </a:r>
            <a:r>
              <a:rPr lang="en-US" altLang="zh-TW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dirty="0">
                <a:solidFill>
                  <a:srgbClr val="00FF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  <a:sym typeface="Wingdings" panose="05000000000000000000" pitchFamily="2" charset="2"/>
              </a:rPr>
              <a:t>託以</a:t>
            </a:r>
            <a:r>
              <a:rPr lang="zh-TW" altLang="en-US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  <a:sym typeface="Wingdings" panose="05000000000000000000" pitchFamily="2" charset="2"/>
              </a:rPr>
              <a:t>眾賤者之身</a:t>
            </a:r>
            <a:endParaRPr lang="en-US" altLang="zh-TW" dirty="0">
              <a:solidFill>
                <a:schemeClr val="bg1"/>
              </a:solidFill>
              <a:latin typeface="華康儷中黑(P)" panose="020B0500000000000000" pitchFamily="34" charset="-120"/>
              <a:ea typeface="華康儷中黑(P)" panose="020B0500000000000000" pitchFamily="34" charset="-120"/>
              <a:cs typeface="華康中黑體" panose="020B0509000000000000" pitchFamily="49" charset="-120"/>
              <a:sym typeface="Wingdings" panose="05000000000000000000" pitchFamily="2" charset="2"/>
            </a:endParaRPr>
          </a:p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36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  <a:sym typeface="Wingdings" panose="05000000000000000000" pitchFamily="2" charset="2"/>
              </a:rPr>
              <a:t>分享不會便人變貧窮</a:t>
            </a:r>
            <a:r>
              <a:rPr lang="en-US" altLang="zh-TW" sz="36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  <a:sym typeface="Wingdings" panose="05000000000000000000" pitchFamily="2" charset="2"/>
              </a:rPr>
              <a:t>只會使人</a:t>
            </a:r>
            <a:r>
              <a:rPr lang="zh-TW" altLang="en-US" sz="3600" dirty="0">
                <a:solidFill>
                  <a:srgbClr val="00FF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  <a:sym typeface="Wingdings" panose="05000000000000000000" pitchFamily="2" charset="2"/>
              </a:rPr>
              <a:t>更富有</a:t>
            </a:r>
            <a:r>
              <a:rPr lang="en-US" altLang="zh-TW" sz="36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  <a:sym typeface="Wingdings" panose="05000000000000000000" pitchFamily="2" charset="2"/>
              </a:rPr>
              <a:t>!</a:t>
            </a:r>
            <a:r>
              <a:rPr lang="zh-TW" altLang="en-US" sz="36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  <a:sym typeface="Wingdings" panose="05000000000000000000" pitchFamily="2" charset="2"/>
              </a:rPr>
              <a:t> 天上地下</a:t>
            </a:r>
            <a:r>
              <a:rPr lang="en-US" altLang="zh-TW" sz="36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  <a:sym typeface="Wingdings" panose="05000000000000000000" pitchFamily="2" charset="2"/>
              </a:rPr>
              <a:t>今生來世都更富有</a:t>
            </a:r>
            <a:endParaRPr lang="en-US" altLang="zh-TW" sz="4000" dirty="0">
              <a:solidFill>
                <a:srgbClr val="00FF00"/>
              </a:solidFill>
              <a:latin typeface="華康儷中黑(P)" panose="020B0500000000000000" pitchFamily="34" charset="-120"/>
              <a:ea typeface="華康儷中黑(P)" panose="020B0500000000000000" pitchFamily="34" charset="-120"/>
              <a:cs typeface="華康中黑體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6908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BD85CB2-C567-4507-92D2-6D81017A9C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ea typeface="華康儷中黑" panose="020B0509000000000000" pitchFamily="49" charset="-120"/>
              </a:rPr>
              <a:t>聖體聖事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是一件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要求絕對共融的聖事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善用這聖事的人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因</a:t>
            </a:r>
            <a:r>
              <a:rPr lang="zh-TW" altLang="en-US" sz="4000" dirty="0">
                <a:solidFill>
                  <a:srgbClr val="0000FF"/>
                </a:solidFill>
                <a:ea typeface="華康儷中黑" panose="020B0509000000000000" pitchFamily="49" charset="-120"/>
              </a:rPr>
              <a:t>聖體聖事本身的聖寵助力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也能有效的促進人間的共融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kern="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The Sacrament of the Eucharist is a sacrament that demands </a:t>
            </a:r>
            <a:r>
              <a:rPr lang="en-US" altLang="zh-TW" sz="4000" b="1" kern="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absolute communion</a:t>
            </a:r>
            <a:r>
              <a:rPr lang="en-US" altLang="zh-TW" sz="4000" kern="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—not only with God but also among humanity. Those who partake of it devoutly, sustained by its </a:t>
            </a:r>
            <a:r>
              <a:rPr lang="en-US" altLang="zh-TW" sz="4000" kern="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sanctifying grace</a:t>
            </a:r>
            <a:r>
              <a:rPr lang="en-US" altLang="zh-TW" sz="4000" kern="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, can effectively foster true human fellowship.</a:t>
            </a:r>
            <a:endParaRPr lang="zh-TW" altLang="zh-TW" sz="4000" kern="100" dirty="0"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6731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BD85CB2-C567-4507-92D2-6D81017A9C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" panose="020B0509000000000000" pitchFamily="49" charset="-120"/>
              </a:rPr>
              <a:t>傳說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泰澤</a:t>
            </a:r>
            <a:r>
              <a:rPr lang="zh-TW" altLang="en-US" sz="4000" dirty="0">
                <a:ea typeface="華康儷中黑" panose="020B0509000000000000" pitchFamily="49" charset="-120"/>
              </a:rPr>
              <a:t>的修士們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有天主教徒和基督新教徒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  <a:r>
              <a:rPr lang="zh-TW" altLang="en-US" sz="4000" dirty="0">
                <a:ea typeface="華康儷中黑" panose="020B0509000000000000" pitchFamily="49" charset="-120"/>
              </a:rPr>
              <a:t>他們一起生活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一起祈禱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但就是沒有一起共領聖體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因為他們認為彼此</a:t>
            </a:r>
            <a:endParaRPr lang="en-US" altLang="zh-TW" sz="4000" dirty="0"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還未達到真正和完全的共融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4000" kern="0" spc="-15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It is said that the </a:t>
            </a:r>
            <a:r>
              <a:rPr lang="en-US" altLang="zh-TW" sz="4000" kern="0" spc="-15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Taizé</a:t>
            </a:r>
            <a:r>
              <a:rPr lang="en-US" altLang="zh-TW" sz="4000" kern="0" spc="-15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 community </a:t>
            </a:r>
            <a:r>
              <a:rPr lang="en-US" altLang="zh-TW" sz="4000" kern="0" spc="-1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includes </a:t>
            </a:r>
            <a:r>
              <a:rPr lang="en-US" altLang="zh-TW" sz="4000" kern="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both Catholic monks and Protestant pastors. They live together, pray together—yet </a:t>
            </a:r>
            <a:r>
              <a:rPr lang="en-US" altLang="zh-TW" sz="4000" kern="0" dirty="0">
                <a:solidFill>
                  <a:srgbClr val="0000FF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they do not share in the Eucharist together</a:t>
            </a:r>
            <a:r>
              <a:rPr lang="en-US" altLang="zh-TW" sz="4000" kern="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, believing they 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4000" kern="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have not yet attained 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4000" kern="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full and perfect communion</a:t>
            </a:r>
            <a:r>
              <a:rPr lang="en-US" altLang="zh-TW" sz="4000" kern="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.</a:t>
            </a:r>
            <a:endParaRPr lang="zh-TW" altLang="zh-TW" sz="4000" kern="100" dirty="0"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7161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BD85CB2-C567-4507-92D2-6D81017A9C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33670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400" dirty="0">
                <a:ea typeface="華康儷中黑" panose="020B0509000000000000" pitchFamily="49" charset="-120"/>
              </a:rPr>
              <a:t>梵二說</a:t>
            </a:r>
            <a:r>
              <a:rPr lang="en-US" altLang="zh-TW" sz="4400" dirty="0">
                <a:ea typeface="華康儷中黑" panose="020B0509000000000000" pitchFamily="49" charset="-120"/>
              </a:rPr>
              <a:t>:</a:t>
            </a:r>
            <a:r>
              <a:rPr lang="zh-TW" altLang="en-US" sz="4400" dirty="0">
                <a:ea typeface="華康儷中黑" panose="020B0509000000000000" pitchFamily="49" charset="-120"/>
              </a:rPr>
              <a:t>「我們身邊的貧困者和遭受折磨者</a:t>
            </a:r>
            <a:r>
              <a:rPr lang="en-US" altLang="zh-TW" sz="4400" dirty="0"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他們的遭遇</a:t>
            </a:r>
            <a: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我們基督徒</a:t>
            </a:r>
            <a:endParaRPr lang="en-US" altLang="zh-TW" sz="4400" dirty="0">
              <a:solidFill>
                <a:srgbClr val="FF0000"/>
              </a:solidFill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都會感同身受</a:t>
            </a:r>
            <a: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.</a:t>
            </a:r>
            <a:r>
              <a:rPr lang="zh-TW" altLang="en-US" sz="4400" dirty="0">
                <a:ea typeface="華康儷中黑" panose="020B0509000000000000" pitchFamily="49" charset="-120"/>
              </a:rPr>
              <a:t>」</a:t>
            </a:r>
            <a:r>
              <a:rPr lang="en-US" altLang="zh-TW" dirty="0">
                <a:ea typeface="華康儷中黑" panose="020B0509000000000000" pitchFamily="49" charset="-120"/>
              </a:rPr>
              <a:t>(</a:t>
            </a:r>
            <a:r>
              <a:rPr lang="zh-TW" altLang="en-US" dirty="0">
                <a:ea typeface="華康儷中黑" panose="020B0509000000000000" pitchFamily="49" charset="-120"/>
              </a:rPr>
              <a:t>現代</a:t>
            </a:r>
            <a:r>
              <a:rPr lang="en-US" altLang="zh-TW" dirty="0">
                <a:ea typeface="華康儷中黑" panose="020B0509000000000000" pitchFamily="49" charset="-120"/>
              </a:rPr>
              <a:t>1)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中黑" panose="020B0509000000000000" pitchFamily="49" charset="-120"/>
              </a:rPr>
              <a:t>Vatican II Council said:  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中黑" panose="020B0509000000000000" pitchFamily="49" charset="-120"/>
              </a:rPr>
              <a:t>As Christians, we share the sufferings of </a:t>
            </a:r>
            <a: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the poor and afflicted </a:t>
            </a:r>
            <a:r>
              <a:rPr lang="en-US" altLang="zh-TW" sz="4400" dirty="0">
                <a:ea typeface="華康儷中黑" panose="020B0509000000000000" pitchFamily="49" charset="-120"/>
              </a:rPr>
              <a:t>around us. </a:t>
            </a:r>
            <a:r>
              <a:rPr lang="en-US" altLang="zh-TW" dirty="0">
                <a:solidFill>
                  <a:srgbClr val="0000FF"/>
                </a:solidFill>
                <a:ea typeface="華康儷中黑" panose="020B0509000000000000" pitchFamily="49" charset="-120"/>
              </a:rPr>
              <a:t>(Gaudium et Spes 1)</a:t>
            </a:r>
          </a:p>
          <a:p>
            <a:pPr>
              <a:spcBef>
                <a:spcPts val="0"/>
              </a:spcBef>
            </a:pPr>
            <a:r>
              <a:rPr lang="en-US" altLang="zh-TW" sz="4400" kern="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Or, </a:t>
            </a:r>
            <a:r>
              <a:rPr lang="en-US" altLang="zh-TW" sz="4400" kern="0" dirty="0">
                <a:solidFill>
                  <a:srgbClr val="FF00FF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we make the joys and sufferings of the poor and afflicted our own.</a:t>
            </a:r>
            <a:endParaRPr lang="en-US" altLang="zh-TW" sz="4400" dirty="0">
              <a:solidFill>
                <a:srgbClr val="FF00FF"/>
              </a:solidFill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209825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BD85CB2-C567-4507-92D2-6D81017A9C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400" dirty="0">
                <a:ea typeface="華康儷中黑" panose="020B0509000000000000" pitchFamily="49" charset="-120"/>
              </a:rPr>
              <a:t>感同身受</a:t>
            </a:r>
            <a:r>
              <a:rPr lang="en-US" altLang="zh-TW" sz="4400" dirty="0"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ea typeface="華康儷中黑" panose="020B0509000000000000" pitchFamily="49" charset="-120"/>
              </a:rPr>
              <a:t>就是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人饑己饑</a:t>
            </a:r>
            <a: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人溺己溺</a:t>
            </a:r>
            <a:r>
              <a:rPr lang="en-US" altLang="zh-TW" sz="4400" dirty="0">
                <a:ea typeface="華康儷中黑" panose="020B0509000000000000" pitchFamily="49" charset="-120"/>
              </a:rPr>
              <a:t>;</a:t>
            </a:r>
            <a:r>
              <a:rPr lang="zh-TW" altLang="en-US" sz="4400" dirty="0">
                <a:ea typeface="華康儷中黑" panose="020B0509000000000000" pitchFamily="49" charset="-120"/>
              </a:rPr>
              <a:t>是曾子「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齧</a:t>
            </a:r>
            <a:r>
              <a:rPr lang="en-US" altLang="zh-TW" sz="2800" dirty="0">
                <a:ea typeface="華康儷中黑" panose="020B0509000000000000" pitchFamily="49" charset="-120"/>
              </a:rPr>
              <a:t>(</a:t>
            </a:r>
            <a:r>
              <a:rPr lang="zh-TW" altLang="en-US" sz="2800" dirty="0">
                <a:ea typeface="華康儷中黑" panose="020B0509000000000000" pitchFamily="49" charset="-120"/>
              </a:rPr>
              <a:t>咬</a:t>
            </a:r>
            <a:r>
              <a:rPr lang="en-US" altLang="zh-TW" sz="2800" dirty="0">
                <a:ea typeface="華康儷中黑" panose="020B0509000000000000" pitchFamily="49" charset="-120"/>
              </a:rPr>
              <a:t>)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指痛心</a:t>
            </a:r>
            <a:r>
              <a:rPr lang="zh-TW" altLang="en-US" sz="4400" dirty="0">
                <a:ea typeface="華康儷中黑" panose="020B0509000000000000" pitchFamily="49" charset="-120"/>
              </a:rPr>
              <a:t>」的母子連心</a:t>
            </a:r>
            <a:r>
              <a:rPr lang="en-US" altLang="zh-TW" sz="4400" dirty="0">
                <a:ea typeface="華康儷中黑" panose="020B0509000000000000" pitchFamily="49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rgbClr val="404040"/>
                </a:solidFill>
                <a:effectLst/>
                <a:latin typeface="quote-cjk-patch"/>
              </a:rPr>
              <a:t>“To feel as they feel” is </a:t>
            </a:r>
            <a:r>
              <a:rPr lang="en-US" altLang="zh-TW" sz="4000" dirty="0">
                <a:solidFill>
                  <a:srgbClr val="FF0000"/>
                </a:solidFill>
                <a:effectLst/>
                <a:latin typeface="quote-cjk-patch"/>
              </a:rPr>
              <a:t>to share the hunger of the starving and the despair of the drowning</a:t>
            </a:r>
            <a:r>
              <a:rPr lang="en-US" altLang="zh-TW" sz="4000" dirty="0">
                <a:solidFill>
                  <a:srgbClr val="404040"/>
                </a:solidFill>
                <a:effectLst/>
                <a:latin typeface="quote-cjk-patch"/>
              </a:rPr>
              <a:t>. It echoes </a:t>
            </a:r>
            <a:r>
              <a:rPr lang="en-US" altLang="zh-TW" sz="4000" dirty="0" err="1">
                <a:solidFill>
                  <a:srgbClr val="404040"/>
                </a:solidFill>
                <a:effectLst/>
                <a:latin typeface="quote-cjk-patch"/>
              </a:rPr>
              <a:t>Zengzi’s</a:t>
            </a:r>
            <a:r>
              <a:rPr lang="en-US" altLang="zh-TW" sz="4000" dirty="0">
                <a:solidFill>
                  <a:srgbClr val="404040"/>
                </a:solidFill>
                <a:effectLst/>
                <a:latin typeface="quote-cjk-patch"/>
              </a:rPr>
              <a:t> tale</a:t>
            </a:r>
            <a:r>
              <a:rPr lang="en-US" altLang="zh-TW" sz="4000" kern="0" dirty="0"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, a</a:t>
            </a:r>
            <a:r>
              <a:rPr lang="en-US" altLang="zh-TW" sz="4000" i="0" dirty="0">
                <a:solidFill>
                  <a:srgbClr val="404040"/>
                </a:solidFill>
                <a:effectLst/>
                <a:latin typeface="quote-cjk-patch"/>
              </a:rPr>
              <a:t> bite on the finger </a:t>
            </a:r>
            <a:r>
              <a:rPr lang="en-US" altLang="zh-TW" i="0" dirty="0">
                <a:solidFill>
                  <a:srgbClr val="404040"/>
                </a:solidFill>
                <a:effectLst/>
                <a:latin typeface="quote-cjk-patch"/>
              </a:rPr>
              <a:t>(of the son)</a:t>
            </a:r>
            <a:r>
              <a:rPr lang="en-US" altLang="zh-TW" sz="4000" i="0" dirty="0">
                <a:solidFill>
                  <a:srgbClr val="404040"/>
                </a:solidFill>
                <a:effectLst/>
                <a:latin typeface="quote-cjk-patch"/>
              </a:rPr>
              <a:t>, a pain in the heart </a:t>
            </a:r>
            <a:r>
              <a:rPr lang="en-US" altLang="zh-TW" i="0" dirty="0">
                <a:solidFill>
                  <a:srgbClr val="404040"/>
                </a:solidFill>
                <a:effectLst/>
                <a:latin typeface="quote-cjk-patch"/>
              </a:rPr>
              <a:t>(of his mother), </a:t>
            </a:r>
            <a:r>
              <a:rPr lang="en-US" altLang="zh-TW" sz="4000" i="0" dirty="0">
                <a:solidFill>
                  <a:srgbClr val="404040"/>
                </a:solidFill>
                <a:effectLst/>
                <a:latin typeface="quote-cjk-patch"/>
              </a:rPr>
              <a:t>i.e. </a:t>
            </a:r>
            <a:r>
              <a:rPr lang="en-US" altLang="zh-TW" sz="4000" kern="0" dirty="0"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where a mother’s heart aches as if bitten when her son suffers—</a:t>
            </a:r>
            <a:r>
              <a:rPr lang="en-US" altLang="zh-TW" sz="4000" b="1" kern="0" spc="-11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 bond so deep</a:t>
            </a:r>
            <a:r>
              <a:rPr lang="en-US" altLang="zh-TW" sz="4000" b="1" kern="0" spc="-11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, pain is shared</a:t>
            </a:r>
            <a:r>
              <a:rPr lang="en-US" altLang="zh-TW" sz="4000" kern="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.</a:t>
            </a:r>
            <a:endParaRPr lang="zh-TW" altLang="zh-TW" sz="4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en-US" altLang="zh-TW" sz="36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351684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BD85CB2-C567-4507-92D2-6D81017A9C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" panose="020B0509000000000000" pitchFamily="49" charset="-120"/>
              </a:rPr>
              <a:t>教會初期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曾有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愛宴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(Agape)</a:t>
            </a:r>
            <a:r>
              <a:rPr lang="zh-TW" altLang="en-US" sz="4000" dirty="0">
                <a:ea typeface="華康儷中黑" panose="020B0509000000000000" pitchFamily="49" charset="-120"/>
              </a:rPr>
              <a:t>的傳統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他們效法耶穌在建立聖體聖事前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先吃巴斯卦晚餐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  <a:r>
              <a:rPr lang="zh-TW" altLang="en-US" sz="4000" dirty="0">
                <a:ea typeface="華康儷中黑" panose="020B0509000000000000" pitchFamily="49" charset="-120"/>
              </a:rPr>
              <a:t>所以後來的彌撒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也是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先有愛宴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ea typeface="華康儷中黑" panose="020B0509000000000000" pitchFamily="49" charset="-120"/>
              </a:rPr>
              <a:t>才舉行彌撒這愛的聖事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en-US" altLang="zh-TW" sz="4000" kern="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In the early Church, there was a tradition of the </a:t>
            </a:r>
            <a:r>
              <a:rPr lang="en-US" altLang="zh-TW" sz="4000" kern="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Agape </a:t>
            </a:r>
            <a:r>
              <a:rPr lang="en-US" altLang="zh-TW" sz="4000" kern="0" dirty="0"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meal</a:t>
            </a:r>
            <a:r>
              <a:rPr lang="en-US" altLang="zh-TW" sz="4000" kern="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kern="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(love feast), </a:t>
            </a:r>
            <a:r>
              <a:rPr lang="en-US" altLang="zh-TW" sz="4000" kern="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modeled after Christ’s Paschal Supper before He instituted the Eucharist. Later, the Mass itself was </a:t>
            </a:r>
            <a:r>
              <a:rPr lang="en-US" altLang="zh-TW" sz="4000" kern="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preceded by this communal meal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en-US" altLang="zh-TW" sz="4000" kern="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—a sacrament of love in action.</a:t>
            </a:r>
            <a:endParaRPr lang="en-US" altLang="zh-TW" sz="40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178363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BD85CB2-C567-4507-92D2-6D81017A9C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lnSpc>
                <a:spcPts val="4200"/>
              </a:lnSpc>
              <a:spcBef>
                <a:spcPts val="0"/>
              </a:spcBef>
            </a:pPr>
            <a:r>
              <a:rPr lang="zh-TW" altLang="en-US" sz="3800" dirty="0">
                <a:ea typeface="華康儷中黑" panose="020B0509000000000000" pitchFamily="49" charset="-120"/>
              </a:rPr>
              <a:t>久而久之</a:t>
            </a:r>
            <a:r>
              <a:rPr lang="en-US" altLang="zh-TW" sz="3800" dirty="0"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ea typeface="華康儷中黑" panose="020B0509000000000000" pitchFamily="49" charset="-120"/>
              </a:rPr>
              <a:t>吃愛宴的團體或家庭</a:t>
            </a:r>
            <a:r>
              <a:rPr lang="en-US" altLang="zh-TW" sz="3800" dirty="0"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ea typeface="華康儷中黑" panose="020B0509000000000000" pitchFamily="49" charset="-120"/>
              </a:rPr>
              <a:t>慢慢演變成貧富懸殊</a:t>
            </a:r>
            <a:r>
              <a:rPr lang="en-US" altLang="zh-TW" sz="3800" dirty="0"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ea typeface="華康儷中黑" panose="020B0509000000000000" pitchFamily="49" charset="-120"/>
              </a:rPr>
              <a:t>有些極豪華的</a:t>
            </a:r>
            <a:r>
              <a:rPr lang="zh-TW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炮鳳烹龍</a:t>
            </a:r>
            <a:r>
              <a:rPr lang="en-US" altLang="zh-TW" sz="3800" dirty="0"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ea typeface="華康儷中黑" panose="020B0509000000000000" pitchFamily="49" charset="-120"/>
              </a:rPr>
              <a:t>有些極寒酸的</a:t>
            </a:r>
            <a:r>
              <a:rPr lang="zh-TW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抹月批風</a:t>
            </a:r>
            <a:r>
              <a:rPr lang="en-US" altLang="zh-TW" sz="3800" dirty="0">
                <a:ea typeface="華康儷中黑" panose="020B0509000000000000" pitchFamily="49" charset="-120"/>
              </a:rPr>
              <a:t>.</a:t>
            </a:r>
            <a:r>
              <a:rPr lang="zh-TW" altLang="en-US" sz="3800" dirty="0">
                <a:ea typeface="華康儷中黑" panose="020B0509000000000000" pitchFamily="49" charset="-120"/>
              </a:rPr>
              <a:t>這現象後來被保祿宗徒狠批</a:t>
            </a:r>
            <a:r>
              <a:rPr lang="en-US" altLang="zh-TW" sz="3800" dirty="0">
                <a:ea typeface="華康儷中黑" panose="020B0509000000000000" pitchFamily="49" charset="-120"/>
              </a:rPr>
              <a:t>,</a:t>
            </a:r>
          </a:p>
          <a:p>
            <a:pPr>
              <a:lnSpc>
                <a:spcPts val="40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3800" dirty="0">
                <a:ea typeface="華康儷中黑" panose="020B0509000000000000" pitchFamily="49" charset="-120"/>
              </a:rPr>
              <a:t>之後便再沒舉行</a:t>
            </a:r>
            <a:r>
              <a:rPr lang="en-US" altLang="zh-TW" sz="3800" dirty="0"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3800" kern="0" spc="-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Yet over time, the Agape became a scene of </a:t>
            </a:r>
            <a:r>
              <a:rPr lang="en-US" altLang="zh-TW" sz="3800" kern="0" spc="-10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disparity</a:t>
            </a:r>
            <a:r>
              <a:rPr lang="en-US" altLang="zh-TW" sz="3800" kern="0" spc="-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: some indulged in extravagant feasts of </a:t>
            </a:r>
            <a:r>
              <a:rPr lang="en-US" altLang="zh-TW" sz="3800" kern="0" spc="-100" dirty="0">
                <a:solidFill>
                  <a:srgbClr val="0000FF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'roasted phoenix and braised dragon</a:t>
            </a:r>
            <a:r>
              <a:rPr lang="en-US" altLang="zh-TW" sz="3800" kern="0" spc="-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' </a:t>
            </a:r>
            <a:r>
              <a:rPr lang="en-US" altLang="zh-TW" kern="0" spc="-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(lavish delicacies)</a:t>
            </a:r>
            <a:r>
              <a:rPr lang="en-US" altLang="zh-TW" sz="3800" kern="0" spc="-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, while the destitute made do with '</a:t>
            </a:r>
            <a:r>
              <a:rPr lang="en-US" altLang="zh-TW" sz="3800" kern="0" spc="-100" dirty="0">
                <a:solidFill>
                  <a:srgbClr val="0000FF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cutting the moon and slicing the wind</a:t>
            </a:r>
            <a:r>
              <a:rPr lang="en-US" altLang="zh-TW" sz="3800" kern="0" spc="-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' </a:t>
            </a:r>
            <a:r>
              <a:rPr lang="en-US" altLang="zh-TW" kern="0" spc="-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(a meager meal of nothing).</a:t>
            </a:r>
            <a:r>
              <a:rPr lang="en-US" altLang="zh-TW" sz="3800" kern="0" spc="-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 St. Paul sharply rebuked this hypocrisy</a:t>
            </a:r>
            <a:r>
              <a:rPr lang="en-US" altLang="zh-TW" sz="2800" kern="0" spc="-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2800" kern="0" spc="-15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(1 Cor 11)</a:t>
            </a:r>
            <a:r>
              <a:rPr lang="en-US" altLang="zh-TW" sz="2800" kern="0" spc="-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,</a:t>
            </a:r>
            <a:r>
              <a:rPr lang="en-US" altLang="zh-TW" sz="3800" kern="0" spc="-100" dirty="0"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 and the practice gradually faded.</a:t>
            </a:r>
            <a:endParaRPr lang="zh-TW" altLang="zh-TW" sz="3800" kern="100" spc="-100" dirty="0">
              <a:effectLst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3918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1BD85CB2-C567-4507-92D2-6D81017A9C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400" dirty="0">
                <a:ea typeface="華康儷中黑" panose="020B0509000000000000" pitchFamily="49" charset="-120"/>
              </a:rPr>
              <a:t>回看今天的世界</a:t>
            </a:r>
            <a:r>
              <a:rPr lang="en-US" altLang="zh-TW" sz="4400" dirty="0"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ea typeface="華康儷中黑" panose="020B0509000000000000" pitchFamily="49" charset="-120"/>
              </a:rPr>
              <a:t>比起兩千年前</a:t>
            </a:r>
            <a:r>
              <a:rPr lang="en-US" altLang="zh-TW" sz="4400" dirty="0"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ea typeface="華康儷中黑" panose="020B0509000000000000" pitchFamily="49" charset="-120"/>
              </a:rPr>
              <a:t>貧富懸殊的情況</a:t>
            </a:r>
            <a:r>
              <a:rPr lang="en-US" altLang="zh-TW" sz="4400" dirty="0"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ea typeface="華康儷中黑" panose="020B0509000000000000" pitchFamily="49" charset="-120"/>
              </a:rPr>
              <a:t>只有過之而無不及</a:t>
            </a:r>
            <a:r>
              <a:rPr lang="en-US" altLang="zh-TW" sz="4400" dirty="0">
                <a:ea typeface="華康儷中黑" panose="020B0509000000000000" pitchFamily="49" charset="-120"/>
              </a:rPr>
              <a:t>,</a:t>
            </a:r>
            <a:r>
              <a:rPr lang="zh-TW" altLang="en-US" sz="4400" dirty="0">
                <a:ea typeface="華康儷中黑" panose="020B0509000000000000" pitchFamily="49" charset="-120"/>
              </a:rPr>
              <a:t>我們又應如何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藉領聖體而促進</a:t>
            </a:r>
            <a:br>
              <a:rPr lang="en-US" altLang="zh-TW" sz="4400" dirty="0">
                <a:solidFill>
                  <a:srgbClr val="FF0000"/>
                </a:solidFill>
                <a:ea typeface="華康儷中黑" panose="020B0509000000000000" pitchFamily="49" charset="-120"/>
              </a:rPr>
            </a:b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這「絕對的共融」</a:t>
            </a:r>
            <a:r>
              <a:rPr lang="zh-TW" altLang="en-US" sz="4400" dirty="0">
                <a:ea typeface="華康儷中黑" panose="020B0509000000000000" pitchFamily="49" charset="-120"/>
              </a:rPr>
              <a:t>呢</a:t>
            </a:r>
            <a:r>
              <a:rPr lang="en-US" altLang="zh-TW" sz="4400" dirty="0">
                <a:ea typeface="華康儷中黑" panose="020B0509000000000000" pitchFamily="49" charset="-120"/>
              </a:rPr>
              <a:t>?</a:t>
            </a: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en-US" altLang="zh-TW" sz="4400" kern="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Today, the gap between rich and poor </a:t>
            </a:r>
            <a:r>
              <a:rPr lang="en-US" altLang="zh-TW" sz="3600" dirty="0">
                <a:ea typeface="華康儷中黑" panose="020B0509000000000000" pitchFamily="49" charset="-120"/>
              </a:rPr>
              <a:t>(</a:t>
            </a:r>
            <a:r>
              <a:rPr lang="en-US" altLang="zh-TW" sz="3600" dirty="0">
                <a:solidFill>
                  <a:srgbClr val="0000FF"/>
                </a:solidFill>
                <a:ea typeface="華康儷中黑" panose="020B0509000000000000" pitchFamily="49" charset="-120"/>
              </a:rPr>
              <a:t>the haves and the have-nots</a:t>
            </a:r>
            <a:r>
              <a:rPr lang="en-US" altLang="zh-TW" sz="3600" dirty="0">
                <a:ea typeface="華康儷中黑" panose="020B0509000000000000" pitchFamily="49" charset="-120"/>
              </a:rPr>
              <a:t>)</a:t>
            </a: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en-US" altLang="zh-TW" sz="4400" kern="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is even wider than two thousand years ago. How, then, can we—through the Eucharist—</a:t>
            </a:r>
            <a:r>
              <a:rPr lang="en-US" altLang="zh-TW" sz="4400" kern="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restore</a:t>
            </a:r>
            <a:r>
              <a:rPr lang="en-US" altLang="zh-TW" sz="4400" kern="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 this “</a:t>
            </a:r>
            <a:r>
              <a:rPr lang="en-US" altLang="zh-TW" sz="4400" b="1" kern="0" dirty="0">
                <a:solidFill>
                  <a:srgbClr val="FF000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absolute communion</a:t>
            </a:r>
            <a:r>
              <a:rPr lang="en-US" altLang="zh-TW" sz="4400" kern="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”?</a:t>
            </a:r>
          </a:p>
          <a:p>
            <a:pPr>
              <a:lnSpc>
                <a:spcPts val="1900"/>
              </a:lnSpc>
              <a:spcBef>
                <a:spcPts val="0"/>
              </a:spcBef>
            </a:pPr>
            <a:r>
              <a:rPr lang="zh-TW" altLang="en-US" sz="1800" kern="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                                                                                                        </a:t>
            </a:r>
            <a:r>
              <a:rPr lang="zh-TW" altLang="en-US" sz="1800" dirty="0">
                <a:solidFill>
                  <a:srgbClr val="0000FF"/>
                </a:solidFill>
                <a:latin typeface="華康儷粗宋(P)" panose="02020700000000000000" pitchFamily="18" charset="-120"/>
                <a:ea typeface="華康儷粗宋(P)" panose="02020700000000000000" pitchFamily="18" charset="-120"/>
                <a:cs typeface="Times New Roman" panose="02020603050405020304" pitchFamily="18" charset="0"/>
              </a:rPr>
              <a:t>請</a:t>
            </a:r>
            <a:r>
              <a:rPr lang="zh-TW" altLang="en-US" sz="1800" kern="0" dirty="0">
                <a:solidFill>
                  <a:srgbClr val="0000FF"/>
                </a:solidFill>
                <a:effectLst/>
                <a:latin typeface="華康儷粗宋(P)" panose="02020700000000000000" pitchFamily="18" charset="-120"/>
                <a:ea typeface="華康儷粗宋(P)" panose="02020700000000000000" pitchFamily="18" charset="-120"/>
                <a:cs typeface="Times New Roman" panose="02020603050405020304" pitchFamily="18" charset="0"/>
              </a:rPr>
              <a:t>點讚</a:t>
            </a:r>
            <a:r>
              <a:rPr lang="en-US" altLang="zh-TW" sz="1800" kern="0" dirty="0">
                <a:solidFill>
                  <a:srgbClr val="0000FF"/>
                </a:solidFill>
                <a:effectLst/>
                <a:latin typeface="華康儷粗宋(P)" panose="02020700000000000000" pitchFamily="18" charset="-120"/>
                <a:ea typeface="華康儷粗宋(P)" panose="02020700000000000000" pitchFamily="18" charset="-120"/>
                <a:cs typeface="Times New Roman" panose="02020603050405020304" pitchFamily="18" charset="0"/>
              </a:rPr>
              <a:t>,</a:t>
            </a:r>
            <a:r>
              <a:rPr lang="zh-TW" altLang="en-US" sz="1800" kern="0" dirty="0">
                <a:solidFill>
                  <a:srgbClr val="0000FF"/>
                </a:solidFill>
                <a:effectLst/>
                <a:latin typeface="華康儷粗宋(P)" panose="02020700000000000000" pitchFamily="18" charset="-120"/>
                <a:ea typeface="華康儷粗宋(P)" panose="02020700000000000000" pitchFamily="18" charset="-120"/>
                <a:cs typeface="Times New Roman" panose="02020603050405020304" pitchFamily="18" charset="0"/>
              </a:rPr>
              <a:t>回應</a:t>
            </a:r>
            <a:r>
              <a:rPr lang="en-US" altLang="zh-TW" sz="1800" kern="0" dirty="0">
                <a:solidFill>
                  <a:srgbClr val="0000FF"/>
                </a:solidFill>
                <a:effectLst/>
                <a:latin typeface="華康儷粗宋(P)" panose="02020700000000000000" pitchFamily="18" charset="-120"/>
                <a:ea typeface="華康儷粗宋(P)" panose="02020700000000000000" pitchFamily="18" charset="-120"/>
                <a:cs typeface="Times New Roman" panose="02020603050405020304" pitchFamily="18" charset="0"/>
              </a:rPr>
              <a:t>,</a:t>
            </a:r>
            <a:r>
              <a:rPr lang="zh-TW" altLang="en-US" sz="1800" kern="0" dirty="0">
                <a:solidFill>
                  <a:srgbClr val="0000FF"/>
                </a:solidFill>
                <a:effectLst/>
                <a:latin typeface="華康儷粗宋(P)" panose="02020700000000000000" pitchFamily="18" charset="-120"/>
                <a:ea typeface="華康儷粗宋(P)" panose="02020700000000000000" pitchFamily="18" charset="-120"/>
                <a:cs typeface="Times New Roman" panose="02020603050405020304" pitchFamily="18" charset="0"/>
              </a:rPr>
              <a:t>傳開去</a:t>
            </a:r>
            <a:endParaRPr lang="zh-TW" altLang="zh-TW" sz="4400" kern="100" dirty="0">
              <a:solidFill>
                <a:srgbClr val="0000FF"/>
              </a:solidFill>
              <a:effectLst/>
              <a:latin typeface="華康儷粗宋(P)" panose="02020700000000000000" pitchFamily="18" charset="-120"/>
              <a:ea typeface="華康儷粗宋(P)" panose="020207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661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77800"/>
            <a:ext cx="9144000" cy="6275536"/>
          </a:xfrm>
        </p:spPr>
        <p:txBody>
          <a:bodyPr/>
          <a:lstStyle/>
          <a:p>
            <a:pPr marL="0" indent="0" algn="just" eaLnBrk="1">
              <a:lnSpc>
                <a:spcPts val="4600"/>
              </a:lnSpc>
              <a:spcBef>
                <a:spcPts val="60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恭讀創世紀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14:18-20</a:t>
            </a:r>
          </a:p>
          <a:p>
            <a:pPr marL="0" lvl="0" indent="0" algn="just" eaLnBrk="1">
              <a:spcBef>
                <a:spcPts val="600"/>
              </a:spcBef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那時候，至高者天主的司祭，撒冷王默基瑟德，帶來了餅酒，祝福亞巴郎，說：「</a:t>
            </a:r>
            <a:r>
              <a:rPr lang="zh-TW" altLang="en-US" sz="40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願天地的主宰</a:t>
            </a: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、至高者天主</a:t>
            </a:r>
            <a:r>
              <a:rPr lang="zh-TW" altLang="en-US" sz="40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降福你！</a:t>
            </a: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至高者天主既將你的敵人交於你手，願天主受讚美！」</a:t>
            </a:r>
            <a:r>
              <a:rPr lang="zh-TW" altLang="en-US" sz="40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亞巴郎於是將所得的，拿出十分之一，給了默基瑟德。</a:t>
            </a:r>
            <a:r>
              <a:rPr lang="en-US" altLang="zh-TW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lvl="0" indent="0" algn="just" eaLnBrk="1">
              <a:spcBef>
                <a:spcPts val="600"/>
              </a:spcBef>
              <a:buNone/>
            </a:pP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en-US" altLang="zh-TW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E7D2B82-9061-4F78-A201-5A641ED7115A}"/>
              </a:ext>
            </a:extLst>
          </p:cNvPr>
          <p:cNvSpPr txBox="1"/>
          <p:nvPr/>
        </p:nvSpPr>
        <p:spPr>
          <a:xfrm>
            <a:off x="7560072" y="5922153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  <a:latin typeface="+mn-lt"/>
              </a:rPr>
              <a:t>1/1</a:t>
            </a:r>
            <a:endParaRPr lang="zh-HK" altLang="en-US" sz="2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2C69636F-6700-4819-8729-88F9EB126DBC}"/>
              </a:ext>
            </a:extLst>
          </p:cNvPr>
          <p:cNvSpPr txBox="1"/>
          <p:nvPr/>
        </p:nvSpPr>
        <p:spPr>
          <a:xfrm>
            <a:off x="3419872" y="5827911"/>
            <a:ext cx="2160240" cy="646331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</a:rPr>
              <a:t>靜默片刻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好 天 主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54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</a:t>
            </a:r>
            <a:r>
              <a:rPr lang="zh-TW" altLang="en-US" sz="540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疫情和一切困難</a:t>
            </a:r>
            <a:endParaRPr lang="en-US" altLang="zh-TW" sz="54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36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</a:t>
            </a:r>
            <a:r>
              <a:rPr lang="zh-TW" altLang="en-US" sz="4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9794"/>
            <a:ext cx="9144000" cy="6621574"/>
          </a:xfrm>
        </p:spPr>
        <p:txBody>
          <a:bodyPr/>
          <a:lstStyle/>
          <a:p>
            <a:pPr marL="0" indent="0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恭讀聖保祿宗徒致格林多人前書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11:23-26</a:t>
            </a:r>
            <a:endParaRPr lang="en-US" altLang="zh-TW" sz="2800" dirty="0">
              <a:solidFill>
                <a:schemeClr val="bg1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弟兄姊妹們：</a:t>
            </a:r>
          </a:p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這是我從主所領受的，我也傳授給你們：主耶穌在他被交付的那一夜，拿起餅來，祝謝了，擘開，說：「這是我的身體、為你們而犧牲的；你們應這樣做，為紀念我。」晚餐後，又同樣拿起杯來，說：「這杯是用我的血，所立的新約；你們每次喝，應這樣做，為紀念我。」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7EFC15C-B444-4258-A79B-F682EE69FC92}"/>
              </a:ext>
            </a:extLst>
          </p:cNvPr>
          <p:cNvSpPr txBox="1"/>
          <p:nvPr/>
        </p:nvSpPr>
        <p:spPr>
          <a:xfrm>
            <a:off x="8028384" y="6266148"/>
            <a:ext cx="16557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  <a:ea typeface="新細明體" charset="-120"/>
              </a:rPr>
              <a:t>1/2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00890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44000" cy="6621574"/>
          </a:xfrm>
        </p:spPr>
        <p:txBody>
          <a:bodyPr/>
          <a:lstStyle/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的確，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直到主再來，你們每次吃這餅，喝這杯，你們就是宣告主的死亡。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endParaRPr lang="en-US" altLang="zh-TW" sz="36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zh-TW" altLang="en-US" sz="36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7EFC15C-B444-4258-A79B-F682EE69FC92}"/>
              </a:ext>
            </a:extLst>
          </p:cNvPr>
          <p:cNvSpPr txBox="1"/>
          <p:nvPr/>
        </p:nvSpPr>
        <p:spPr>
          <a:xfrm>
            <a:off x="7884318" y="6026570"/>
            <a:ext cx="16557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  <a:ea typeface="新細明體" charset="-120"/>
              </a:rPr>
              <a:t>2/2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A264D0D-9788-43DB-A430-678796A9299B}"/>
              </a:ext>
            </a:extLst>
          </p:cNvPr>
          <p:cNvSpPr txBox="1"/>
          <p:nvPr/>
        </p:nvSpPr>
        <p:spPr>
          <a:xfrm>
            <a:off x="1691680" y="4293096"/>
            <a:ext cx="5040560" cy="646331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>
                <a:solidFill>
                  <a:schemeClr val="bg1"/>
                </a:solidFill>
              </a:rPr>
              <a:t>靜默片刻默想上主的話</a:t>
            </a:r>
          </a:p>
        </p:txBody>
      </p:sp>
    </p:spTree>
    <p:extLst>
      <p:ext uri="{BB962C8B-B14F-4D97-AF65-F5344CB8AC3E}">
        <p14:creationId xmlns:p14="http://schemas.microsoft.com/office/powerpoint/2010/main" val="135756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57683"/>
            <a:ext cx="9144000" cy="6700317"/>
          </a:xfrm>
        </p:spPr>
        <p:txBody>
          <a:bodyPr/>
          <a:lstStyle/>
          <a:p>
            <a:pPr marL="0" indent="0" eaLnBrk="1">
              <a:lnSpc>
                <a:spcPts val="4700"/>
              </a:lnSpc>
              <a:spcBef>
                <a:spcPts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恭讀聖路加福音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9:11-17</a:t>
            </a:r>
          </a:p>
          <a:p>
            <a:pPr marL="0" indent="0" algn="just" eaLnBrk="1">
              <a:lnSpc>
                <a:spcPts val="4700"/>
              </a:lnSpc>
              <a:spcBef>
                <a:spcPts val="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那時候，耶穌向群眾講論天主的國，並治好了那些急需治療的人。</a:t>
            </a:r>
          </a:p>
          <a:p>
            <a:pPr marL="0" indent="0" algn="just" eaLnBrk="1">
              <a:lnSpc>
                <a:spcPts val="4700"/>
              </a:lnSpc>
              <a:spcBef>
                <a:spcPts val="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天將要黑的時候，那十二人，前來對耶穌說：「請遣散群眾，叫他們到附近的村莊田舍，去投宿覓食，因為我們這裡是荒野。」耶穌卻向他們說</a:t>
            </a:r>
            <a:r>
              <a:rPr lang="zh-TW" altLang="en-US" sz="40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：「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你們給他們食物吧！」他們回答說：「我們只有五個餅和兩條魚，除非我們親自去給這些人購買食物。」</a:t>
            </a: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7500" y="6326560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b="1" dirty="0">
                <a:solidFill>
                  <a:srgbClr val="FFFFFF"/>
                </a:solidFill>
              </a:rPr>
              <a:t>   1/2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7060"/>
            <a:ext cx="9144000" cy="6500292"/>
          </a:xfrm>
        </p:spPr>
        <p:txBody>
          <a:bodyPr/>
          <a:lstStyle/>
          <a:p>
            <a:pPr marL="0" lvl="0" indent="0" algn="just" eaLnBrk="1">
              <a:lnSpc>
                <a:spcPts val="4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原來男人已大約有五千。耶穌於是對自己的門徒說：「叫眾人分組坐下，約五十人一組。」門徒就照樣做了，叫眾人坐下。耶穌於是拿起那五個餅和兩條魚，望天，祝福了，擘開，遞給門徒，叫他們擺在群眾前。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眾人吃了，也都飽了；他們把所剩下的碎塊，收集了十二筐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。</a:t>
            </a:r>
            <a:r>
              <a:rPr lang="en-US" altLang="zh-TW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　</a:t>
            </a:r>
            <a:endParaRPr lang="en-US" altLang="zh-TW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lvl="0" indent="0" algn="just" eaLnBrk="1">
              <a:lnSpc>
                <a:spcPts val="43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  <a:endParaRPr lang="zh-TW" altLang="en-US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8745" y="6191250"/>
            <a:ext cx="63373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b="1" dirty="0">
                <a:solidFill>
                  <a:srgbClr val="FFFFFF"/>
                </a:solidFill>
              </a:rPr>
              <a:t>2/2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9F0CC3C6-BBD2-49A3-BECE-F65AD5A383F9}"/>
              </a:ext>
            </a:extLst>
          </p:cNvPr>
          <p:cNvSpPr txBox="1"/>
          <p:nvPr/>
        </p:nvSpPr>
        <p:spPr>
          <a:xfrm>
            <a:off x="1331640" y="5734997"/>
            <a:ext cx="6264696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spc="-150" dirty="0">
                <a:solidFill>
                  <a:srgbClr val="FFFF00"/>
                </a:solidFill>
                <a:highlight>
                  <a:srgbClr val="0000FF"/>
                </a:highlight>
                <a:latin typeface="華康鐵線龍門W3(P)" panose="03000300000000000000" pitchFamily="66" charset="-120"/>
                <a:ea typeface="華康鐵線龍門W3(P)" panose="03000300000000000000" pitchFamily="66" charset="-120"/>
              </a:rPr>
              <a:t>靜默片刻默想上主對</a:t>
            </a:r>
            <a:r>
              <a:rPr lang="zh-TW" altLang="en-US" sz="3600" b="1" spc="-150" dirty="0">
                <a:solidFill>
                  <a:schemeClr val="bg1"/>
                </a:solidFill>
                <a:highlight>
                  <a:srgbClr val="0000FF"/>
                </a:highlight>
                <a:latin typeface="華康鐵線龍門W3(P)" panose="03000300000000000000" pitchFamily="66" charset="-120"/>
                <a:ea typeface="華康鐵線龍門W3(P)" panose="03000300000000000000" pitchFamily="66" charset="-120"/>
              </a:rPr>
              <a:t>我</a:t>
            </a:r>
            <a:r>
              <a:rPr lang="zh-TW" altLang="en-US" sz="3600" spc="-150" dirty="0">
                <a:solidFill>
                  <a:srgbClr val="FFFF00"/>
                </a:solidFill>
                <a:highlight>
                  <a:srgbClr val="0000FF"/>
                </a:highlight>
                <a:latin typeface="華康鐵線龍門W3(P)" panose="03000300000000000000" pitchFamily="66" charset="-120"/>
                <a:ea typeface="華康鐵線龍門W3(P)" panose="03000300000000000000" pitchFamily="66" charset="-120"/>
              </a:rPr>
              <a:t>說的話</a:t>
            </a:r>
          </a:p>
        </p:txBody>
      </p:sp>
    </p:spTree>
    <p:extLst>
      <p:ext uri="{BB962C8B-B14F-4D97-AF65-F5344CB8AC3E}">
        <p14:creationId xmlns:p14="http://schemas.microsoft.com/office/powerpoint/2010/main" val="3372229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6687"/>
            <a:ext cx="9144000" cy="6524625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基督聖體聖血節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2025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6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22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2800" dirty="0">
              <a:solidFill>
                <a:schemeClr val="bg1"/>
              </a:solidFill>
              <a:ea typeface="華康儷中黑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ts val="1800"/>
              </a:spcBef>
              <a:spcAft>
                <a:spcPts val="600"/>
              </a:spcAft>
              <a:buFontTx/>
              <a:buNone/>
            </a:pPr>
            <a:r>
              <a:rPr lang="zh-TW" altLang="en-US" sz="8000" dirty="0">
                <a:solidFill>
                  <a:srgbClr val="FFFF00"/>
                </a:solidFill>
                <a:ea typeface="華康儷中黑" panose="020B0509000000000000" pitchFamily="49" charset="-120"/>
              </a:rPr>
              <a:t>聖體</a:t>
            </a:r>
            <a:r>
              <a:rPr lang="zh-TW" altLang="en-US" dirty="0">
                <a:solidFill>
                  <a:srgbClr val="FFFF00"/>
                </a:solidFill>
                <a:ea typeface="華康儷中黑" panose="020B0509000000000000" pitchFamily="49" charset="-120"/>
              </a:rPr>
              <a:t> </a:t>
            </a:r>
            <a:r>
              <a:rPr lang="en-US" altLang="zh-TW" sz="8000" dirty="0">
                <a:solidFill>
                  <a:srgbClr val="FFFF00"/>
                </a:solidFill>
                <a:ea typeface="華康儷中黑" panose="020B0509000000000000" pitchFamily="49" charset="-120"/>
              </a:rPr>
              <a:t>:</a:t>
            </a:r>
            <a:r>
              <a:rPr lang="en-US" altLang="zh-TW" dirty="0">
                <a:solidFill>
                  <a:srgbClr val="FFFF00"/>
                </a:solidFill>
                <a:ea typeface="華康儷中黑" panose="020B0509000000000000" pitchFamily="49" charset="-120"/>
              </a:rPr>
              <a:t> </a:t>
            </a:r>
            <a:r>
              <a:rPr lang="zh-TW" altLang="en-US" sz="8000" dirty="0">
                <a:solidFill>
                  <a:srgbClr val="FFFF00"/>
                </a:solidFill>
                <a:ea typeface="華康儷中黑" panose="020B0509000000000000" pitchFamily="49" charset="-120"/>
              </a:rPr>
              <a:t>絕對共融</a:t>
            </a:r>
            <a:endParaRPr lang="en-US" altLang="zh-TW" sz="80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800"/>
              </a:spcBef>
              <a:spcAft>
                <a:spcPts val="600"/>
              </a:spcAft>
              <a:buFontTx/>
              <a:buNone/>
            </a:pPr>
            <a:r>
              <a:rPr kumimoji="1" lang="zh-TW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華康儷粗宋(P)" panose="02020700000000000000" pitchFamily="18" charset="-120"/>
                <a:cs typeface="華康中黑體" panose="020B0509000000000000" pitchFamily="49" charset="-120"/>
              </a:rPr>
              <a:t>犧牲自己</a:t>
            </a:r>
            <a:r>
              <a:rPr kumimoji="1" lang="en-US" altLang="zh-TW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華康儷粗宋(P)" panose="02020700000000000000" pitchFamily="18" charset="-120"/>
                <a:cs typeface="華康中黑體" panose="020B0509000000000000" pitchFamily="49" charset="-120"/>
              </a:rPr>
              <a:t>,</a:t>
            </a:r>
            <a:r>
              <a:rPr kumimoji="1" lang="zh-TW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華康儷粗宋(P)" panose="02020700000000000000" pitchFamily="18" charset="-120"/>
                <a:cs typeface="華康中黑體" panose="020B0509000000000000" pitchFamily="49" charset="-120"/>
              </a:rPr>
              <a:t>成就別人</a:t>
            </a:r>
            <a:r>
              <a:rPr kumimoji="1" lang="en-US" altLang="zh-TW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華康儷粗宋(P)" panose="02020700000000000000" pitchFamily="18" charset="-120"/>
                <a:cs typeface="華康中黑體" panose="020B0509000000000000" pitchFamily="49" charset="-120"/>
              </a:rPr>
              <a:t>; </a:t>
            </a:r>
            <a:r>
              <a:rPr kumimoji="1" lang="zh-TW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華康儷粗宋(P)" panose="02020700000000000000" pitchFamily="18" charset="-120"/>
                <a:cs typeface="華康中黑體" panose="020B0509000000000000" pitchFamily="49" charset="-120"/>
              </a:rPr>
              <a:t>成就別人</a:t>
            </a:r>
            <a:r>
              <a:rPr kumimoji="1" lang="en-US" altLang="zh-TW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華康儷粗宋(P)" panose="02020700000000000000" pitchFamily="18" charset="-120"/>
                <a:cs typeface="華康中黑體" panose="020B0509000000000000" pitchFamily="49" charset="-120"/>
              </a:rPr>
              <a:t>,</a:t>
            </a:r>
            <a:r>
              <a:rPr kumimoji="1" lang="zh-TW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華康儷粗宋(P)" panose="02020700000000000000" pitchFamily="18" charset="-120"/>
                <a:cs typeface="華康中黑體" panose="020B0509000000000000" pitchFamily="49" charset="-120"/>
              </a:rPr>
              <a:t>豐富自己</a:t>
            </a:r>
            <a:endParaRPr lang="en-US" altLang="zh-TW" sz="4000" dirty="0">
              <a:solidFill>
                <a:srgbClr val="00FF00"/>
              </a:solidFill>
              <a:ea typeface="華康儷粗宋(P)" panose="020207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68090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392166C3-0510-48BC-BAA2-BF44DCAEA1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 marL="3600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44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願天地的主宰降福你</a:t>
            </a:r>
            <a:r>
              <a:rPr lang="en-US" altLang="zh-TW" sz="44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  <a:r>
              <a:rPr lang="zh-TW" altLang="en-US" sz="44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亞巴郎於是將所得的</a:t>
            </a:r>
            <a:r>
              <a:rPr lang="en-US" altLang="zh-TW" sz="44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4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拿出十分一</a:t>
            </a:r>
            <a:r>
              <a:rPr lang="en-US" altLang="zh-TW" sz="44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4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給了默基瑟德</a:t>
            </a:r>
            <a:r>
              <a:rPr lang="en-US" altLang="zh-TW" sz="44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>
              <a:spcBef>
                <a:spcPts val="1200"/>
              </a:spcBef>
              <a:spcAft>
                <a:spcPts val="1200"/>
              </a:spcAft>
            </a:pPr>
            <a:r>
              <a:rPr lang="zh-TW" altLang="en-US" sz="44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直到主再來</a:t>
            </a:r>
            <a:r>
              <a:rPr lang="en-US" altLang="zh-TW" sz="44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4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你們每次吃這餅</a:t>
            </a:r>
            <a:r>
              <a:rPr lang="en-US" altLang="zh-TW" sz="44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4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喝這杯</a:t>
            </a:r>
            <a:r>
              <a:rPr lang="en-US" altLang="zh-TW" sz="44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4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你們就是</a:t>
            </a:r>
            <a:r>
              <a:rPr lang="zh-TW" altLang="en-US" sz="44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宣告主的死亡</a:t>
            </a:r>
            <a:r>
              <a:rPr lang="en-US" altLang="zh-TW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>
              <a:spcBef>
                <a:spcPts val="1200"/>
              </a:spcBef>
              <a:spcAft>
                <a:spcPts val="1200"/>
              </a:spcAft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眾人吃了</a:t>
            </a:r>
            <a:r>
              <a:rPr lang="en-US" altLang="zh-TW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也都飽了</a:t>
            </a:r>
            <a:r>
              <a:rPr lang="en-US" altLang="zh-TW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他們把所剩下的碎塊</a:t>
            </a:r>
            <a:r>
              <a:rPr lang="en-US" altLang="zh-TW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4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收集了十二筐</a:t>
            </a:r>
            <a:r>
              <a:rPr lang="en-US" altLang="zh-TW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>
              <a:spcBef>
                <a:spcPts val="1200"/>
              </a:spcBef>
              <a:spcAft>
                <a:spcPts val="1200"/>
              </a:spcAft>
            </a:pPr>
            <a:endParaRPr lang="en-US" altLang="zh-TW" sz="4000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12067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392166C3-0510-48BC-BAA2-BF44DCAEA1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 marL="360000" indent="-457200" algn="l">
              <a:spcBef>
                <a:spcPts val="0"/>
              </a:spcBef>
              <a:spcAft>
                <a:spcPts val="1800"/>
              </a:spcAft>
            </a:pPr>
            <a:r>
              <a:rPr lang="zh-TW" altLang="en-US" sz="4300" spc="-150" dirty="0">
                <a:solidFill>
                  <a:srgbClr val="FFFF00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願天地的主宰天主降福你</a:t>
            </a:r>
            <a:r>
              <a:rPr lang="en-US" altLang="zh-TW" sz="4300" spc="-150" dirty="0">
                <a:solidFill>
                  <a:srgbClr val="FFFF00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!</a:t>
            </a:r>
            <a:r>
              <a:rPr lang="zh-TW" altLang="en-US" sz="4300" spc="-15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亞巴郎於是將所得的</a:t>
            </a:r>
            <a:r>
              <a:rPr lang="en-US" altLang="zh-TW" sz="4300" spc="-15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300" spc="-150" dirty="0">
                <a:solidFill>
                  <a:srgbClr val="FFFF00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拿出十分一</a:t>
            </a:r>
            <a:r>
              <a:rPr lang="en-US" altLang="zh-TW" sz="4300" spc="-15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300" spc="-15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給了默基瑟德</a:t>
            </a:r>
            <a:r>
              <a:rPr lang="en-US" altLang="zh-TW" sz="4300" spc="-150" dirty="0">
                <a:solidFill>
                  <a:schemeClr val="bg1"/>
                </a:solidFill>
                <a:ea typeface="華康正顏楷體W9(P)" panose="03000900000000000000" pitchFamily="66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願</a:t>
            </a:r>
            <a:r>
              <a:rPr lang="zh-TW" altLang="en-US" sz="4000" dirty="0">
                <a:solidFill>
                  <a:srgbClr val="FFFF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天地的主宰降福你</a:t>
            </a:r>
            <a:r>
              <a:rPr lang="en-US" altLang="zh-TW" sz="4000" dirty="0">
                <a:solidFill>
                  <a:srgbClr val="FFFF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宗教行為培養善良的願望</a:t>
            </a:r>
            <a:r>
              <a:rPr lang="en-US" altLang="zh-TW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真的發於中</a:t>
            </a:r>
            <a:r>
              <a:rPr lang="en-US" altLang="zh-TW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一定會慢慢形於外</a:t>
            </a:r>
            <a:r>
              <a:rPr lang="en-US" altLang="zh-TW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. </a:t>
            </a:r>
            <a:r>
              <a:rPr lang="en-US" altLang="zh-TW" sz="36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——</a:t>
            </a:r>
            <a:r>
              <a:rPr lang="zh-TW" altLang="en-US" sz="4000" dirty="0">
                <a:solidFill>
                  <a:srgbClr val="00FF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君子務本</a:t>
            </a:r>
            <a:r>
              <a:rPr lang="en-US" altLang="zh-TW" sz="4000" dirty="0">
                <a:solidFill>
                  <a:srgbClr val="00FF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00FF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本立而道生</a:t>
            </a:r>
            <a:r>
              <a:rPr lang="en-US" altLang="zh-TW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rgbClr val="FFFF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拿出十分一作捐獻</a:t>
            </a:r>
            <a:r>
              <a:rPr lang="en-US" altLang="zh-TW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出於感恩的奉獻不覺吃虧</a:t>
            </a:r>
            <a:r>
              <a:rPr lang="en-US" altLang="zh-TW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出於報恩的行為</a:t>
            </a:r>
            <a:r>
              <a:rPr lang="en-US" altLang="zh-TW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越做越開心</a:t>
            </a:r>
            <a:r>
              <a:rPr lang="en-US" altLang="zh-TW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並以給與為榮</a:t>
            </a:r>
            <a:r>
              <a:rPr lang="en-US" altLang="zh-TW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為樂</a:t>
            </a:r>
            <a:r>
              <a:rPr lang="en-US" altLang="zh-TW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>
              <a:spcBef>
                <a:spcPts val="0"/>
              </a:spcBef>
              <a:spcAft>
                <a:spcPts val="1200"/>
              </a:spcAft>
            </a:pPr>
            <a:r>
              <a:rPr lang="en-US" altLang="zh-TW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   </a:t>
            </a:r>
            <a:r>
              <a:rPr lang="en-US" altLang="zh-TW" sz="36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——</a:t>
            </a:r>
            <a:r>
              <a:rPr lang="zh-TW" altLang="en-US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為善最樂</a:t>
            </a:r>
            <a:r>
              <a:rPr lang="en-US" altLang="zh-TW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施比受</a:t>
            </a:r>
            <a:r>
              <a:rPr lang="zh-TW" altLang="en-US" sz="4000" dirty="0">
                <a:solidFill>
                  <a:srgbClr val="00FF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更</a:t>
            </a:r>
            <a:r>
              <a:rPr lang="zh-TW" altLang="en-US" sz="4000" dirty="0">
                <a:solidFill>
                  <a:schemeClr val="bg1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有福</a:t>
            </a:r>
            <a:endParaRPr lang="en-US" altLang="zh-TW" sz="4000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>
              <a:spcBef>
                <a:spcPts val="1200"/>
              </a:spcBef>
              <a:spcAft>
                <a:spcPts val="1200"/>
              </a:spcAft>
            </a:pPr>
            <a:endParaRPr lang="en-US" altLang="zh-TW" sz="4000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44518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5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16230</TotalTime>
  <Words>1788</Words>
  <Application>Microsoft Office PowerPoint</Application>
  <PresentationFormat>如螢幕大小 (4:3)</PresentationFormat>
  <Paragraphs>93</Paragraphs>
  <Slides>20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16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20</vt:i4>
      </vt:variant>
    </vt:vector>
  </HeadingPairs>
  <TitlesOfParts>
    <vt:vector size="39" baseType="lpstr">
      <vt:lpstr>quote-cjk-patch</vt:lpstr>
      <vt:lpstr>ui-sans-serif</vt:lpstr>
      <vt:lpstr>華康中黑體</vt:lpstr>
      <vt:lpstr>華康中黑體(P)</vt:lpstr>
      <vt:lpstr>華康正顏楷體W7</vt:lpstr>
      <vt:lpstr>華康正顏楷體W9(P)</vt:lpstr>
      <vt:lpstr>華康儷中黑</vt:lpstr>
      <vt:lpstr>華康儷中黑(P)</vt:lpstr>
      <vt:lpstr>華康儷粗宋(P)</vt:lpstr>
      <vt:lpstr>華康鐵線龍門W3(P)</vt:lpstr>
      <vt:lpstr>新細明體</vt:lpstr>
      <vt:lpstr>Arial</vt:lpstr>
      <vt:lpstr>Calibri</vt:lpstr>
      <vt:lpstr>Segoe UI</vt:lpstr>
      <vt:lpstr>Times New Roman</vt:lpstr>
      <vt:lpstr>Wingdings</vt:lpstr>
      <vt:lpstr>預設簡報設計</vt:lpstr>
      <vt:lpstr>3_預設簡報設計</vt:lpstr>
      <vt:lpstr>15_預設簡報設計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902</cp:revision>
  <dcterms:created xsi:type="dcterms:W3CDTF">2006-09-26T01:05:23Z</dcterms:created>
  <dcterms:modified xsi:type="dcterms:W3CDTF">2025-06-09T03:45:21Z</dcterms:modified>
</cp:coreProperties>
</file>